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57" r:id="rId2"/>
    <p:sldId id="266" r:id="rId3"/>
    <p:sldId id="293" r:id="rId4"/>
    <p:sldId id="300" r:id="rId5"/>
    <p:sldId id="272" r:id="rId6"/>
    <p:sldId id="286" r:id="rId7"/>
    <p:sldId id="289" r:id="rId8"/>
    <p:sldId id="273" r:id="rId9"/>
    <p:sldId id="301" r:id="rId10"/>
    <p:sldId id="303" r:id="rId11"/>
    <p:sldId id="30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7279" autoAdjust="0"/>
    <p:restoredTop sz="94660"/>
  </p:normalViewPr>
  <p:slideViewPr>
    <p:cSldViewPr snapToGrid="0">
      <p:cViewPr varScale="1">
        <p:scale>
          <a:sx n="78" d="100"/>
          <a:sy n="78" d="100"/>
        </p:scale>
        <p:origin x="954"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6/30/2025</a:t>
            </a:fld>
            <a:endParaRPr lang="en-US"/>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6/30/2025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a:p>
        </p:txBody>
      </p:sp>
      <p:sp>
        <p:nvSpPr>
          <p:cNvPr id="4" name="Slide Number Placeholder 3"/>
          <p:cNvSpPr>
            <a:spLocks noGrp="1"/>
          </p:cNvSpPr>
          <p:nvPr>
            <p:ph type="sldNum" sz="quarter" idx="5"/>
          </p:nvPr>
        </p:nvSpPr>
        <p:spPr/>
        <p:txBody>
          <a:bodyPr/>
          <a:lstStyle/>
          <a:p>
            <a:fld id="{6DC51814-3B91-4036-94D2-3977634EE214}" type="slidenum">
              <a:rPr lang="en-US" smtClean="0"/>
              <a:t>10</a:t>
            </a:fld>
            <a:endParaRPr lang="en-US"/>
          </a:p>
        </p:txBody>
      </p:sp>
    </p:spTree>
    <p:extLst>
      <p:ext uri="{BB962C8B-B14F-4D97-AF65-F5344CB8AC3E}">
        <p14:creationId xmlns:p14="http://schemas.microsoft.com/office/powerpoint/2010/main" val="2046689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mxtimu-iu/StudyJar_DLBCSPJWD01.git"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hyperlink" Target="https://www.drawio.com/" TargetMode="External"/><Relationship Id="rId2" Type="http://schemas.openxmlformats.org/officeDocument/2006/relationships/hyperlink" Target="https://github.com/mxtimu-iu/StudyJar_DLBCSPJWD01.git" TargetMode="External"/><Relationship Id="rId1" Type="http://schemas.openxmlformats.org/officeDocument/2006/relationships/slideLayout" Target="../slideLayouts/slideLayout23.xml"/><Relationship Id="rId4" Type="http://schemas.openxmlformats.org/officeDocument/2006/relationships/hyperlink" Target="https://drive.google.com/file/d/1CsI_4mIP7cp5-yxXzR3JdpZmFmi4KDYT/view?usp=sharin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8.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51CEBEB-5088-4E63-81A4-0DCEB5B45207}"/>
              </a:ext>
              <a:ext uri="{C183D7F6-B498-43B3-948B-1728B52AA6E4}">
                <adec:decorative xmlns:adec="http://schemas.microsoft.com/office/drawing/2017/decorative" val="1"/>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571500" y="12357"/>
            <a:ext cx="6034088" cy="6857999"/>
          </a:xfrm>
        </p:spPr>
      </p:pic>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905625" y="504908"/>
            <a:ext cx="4986338" cy="3262311"/>
          </a:xfrm>
        </p:spPr>
        <p:txBody>
          <a:bodyPr/>
          <a:lstStyle/>
          <a:p>
            <a:r>
              <a:rPr lang="en-US"/>
              <a:t>Project : Java and Web Development </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905625" y="4450522"/>
            <a:ext cx="4986338" cy="1425492"/>
          </a:xfrm>
        </p:spPr>
        <p:txBody>
          <a:bodyPr>
            <a:normAutofit/>
          </a:bodyPr>
          <a:lstStyle/>
          <a:p>
            <a:r>
              <a:rPr lang="en-US"/>
              <a:t>GitHub Repository :</a:t>
            </a:r>
          </a:p>
          <a:p>
            <a:r>
              <a:rPr lang="en-US">
                <a:solidFill>
                  <a:srgbClr val="E6E6E6"/>
                </a:solidFill>
                <a:hlinkClick r:id="rId3">
                  <a:extLst>
                    <a:ext uri="{A12FA001-AC4F-418D-AE19-62706E023703}">
                      <ahyp:hlinkClr xmlns:ahyp="http://schemas.microsoft.com/office/drawing/2018/hyperlinkcolor" val="tx"/>
                    </a:ext>
                  </a:extLst>
                </a:hlinkClick>
              </a:rPr>
              <a:t>https://github.com/mxtimu-iu/StudyJar_DLBCSPJWD01.</a:t>
            </a:r>
            <a:r>
              <a:rPr lang="en-US">
                <a:solidFill>
                  <a:schemeClr val="bg1">
                    <a:lumMod val="95000"/>
                  </a:schemeClr>
                </a:solidFill>
                <a:hlinkClick r:id="rId3">
                  <a:extLst>
                    <a:ext uri="{A12FA001-AC4F-418D-AE19-62706E023703}">
                      <ahyp:hlinkClr xmlns:ahyp="http://schemas.microsoft.com/office/drawing/2018/hyperlinkcolor" val="tx"/>
                    </a:ext>
                  </a:extLst>
                </a:hlinkClick>
              </a:rPr>
              <a:t>git</a:t>
            </a:r>
            <a:r>
              <a:rPr lang="en-US">
                <a:solidFill>
                  <a:schemeClr val="bg1">
                    <a:lumMod val="95000"/>
                  </a:schemeClr>
                </a:solidFill>
              </a:rPr>
              <a:t> </a:t>
            </a:r>
          </a:p>
        </p:txBody>
      </p:sp>
    </p:spTree>
    <p:extLst>
      <p:ext uri="{BB962C8B-B14F-4D97-AF65-F5344CB8AC3E}">
        <p14:creationId xmlns:p14="http://schemas.microsoft.com/office/powerpoint/2010/main" val="1495496538"/>
      </p:ext>
    </p:extLst>
  </p:cSld>
  <p:clrMapOvr>
    <a:masterClrMapping/>
  </p:clrMapOvr>
  <mc:AlternateContent xmlns:mc="http://schemas.openxmlformats.org/markup-compatibility/2006" xmlns:p14="http://schemas.microsoft.com/office/powerpoint/2010/main">
    <mc:Choice Requires="p14">
      <p:transition spd="slow" p14:dur="2000" advTm="6674"/>
    </mc:Choice>
    <mc:Fallback xmlns="">
      <p:transition spd="slow" advTm="667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19D32-B323-E1AC-116D-F9FE9F82BDBD}"/>
            </a:ext>
          </a:extLst>
        </p:cNvPr>
        <p:cNvGrpSpPr/>
        <p:nvPr/>
      </p:nvGrpSpPr>
      <p:grpSpPr>
        <a:xfrm>
          <a:off x="0" y="0"/>
          <a:ext cx="0" cy="0"/>
          <a:chOff x="0" y="0"/>
          <a:chExt cx="0" cy="0"/>
        </a:xfrm>
      </p:grpSpPr>
      <p:pic>
        <p:nvPicPr>
          <p:cNvPr id="4" name="Recording 2025-06-26 130226 study jar recording -perfect">
            <a:hlinkClick r:id="" action="ppaction://media"/>
            <a:extLst>
              <a:ext uri="{FF2B5EF4-FFF2-40B4-BE49-F238E27FC236}">
                <a16:creationId xmlns:a16="http://schemas.microsoft.com/office/drawing/2014/main" id="{84E98D5A-1150-B5E4-BBD5-1D4463341A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416" y="267179"/>
            <a:ext cx="11244649" cy="5429286"/>
          </a:xfrm>
          <a:prstGeom prst="rect">
            <a:avLst/>
          </a:prstGeom>
        </p:spPr>
      </p:pic>
    </p:spTree>
    <p:extLst>
      <p:ext uri="{BB962C8B-B14F-4D97-AF65-F5344CB8AC3E}">
        <p14:creationId xmlns:p14="http://schemas.microsoft.com/office/powerpoint/2010/main" val="397271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1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08DD-9050-8657-6A13-967D83F2A32F}"/>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D8591B-96A5-92D8-5F39-501ED59E2E8F}"/>
              </a:ext>
            </a:extLst>
          </p:cNvPr>
          <p:cNvSpPr/>
          <p:nvPr/>
        </p:nvSpPr>
        <p:spPr>
          <a:xfrm>
            <a:off x="0" y="281353"/>
            <a:ext cx="12192000" cy="11371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2800" b="1">
                <a:latin typeface="Arial" panose="020B0604020202020204" pitchFamily="34" charset="0"/>
                <a:cs typeface="Arial" panose="020B0604020202020204" pitchFamily="34" charset="0"/>
              </a:rPr>
              <a:t>Bibliography</a:t>
            </a:r>
          </a:p>
        </p:txBody>
      </p:sp>
      <p:sp>
        <p:nvSpPr>
          <p:cNvPr id="4" name="TextBox 3">
            <a:extLst>
              <a:ext uri="{FF2B5EF4-FFF2-40B4-BE49-F238E27FC236}">
                <a16:creationId xmlns:a16="http://schemas.microsoft.com/office/drawing/2014/main" id="{FE406957-7EA2-AD35-4BE9-C26CBB953BE7}"/>
              </a:ext>
            </a:extLst>
          </p:cNvPr>
          <p:cNvSpPr txBox="1"/>
          <p:nvPr/>
        </p:nvSpPr>
        <p:spPr>
          <a:xfrm>
            <a:off x="962561" y="1626495"/>
            <a:ext cx="11122348" cy="2031325"/>
          </a:xfrm>
          <a:prstGeom prst="rect">
            <a:avLst/>
          </a:prstGeom>
          <a:noFill/>
        </p:spPr>
        <p:txBody>
          <a:bodyPr wrap="square" rtlCol="0">
            <a:spAutoFit/>
          </a:bodyPr>
          <a:lstStyle/>
          <a:p>
            <a:r>
              <a:rPr lang="en-ZA" b="1" dirty="0">
                <a:latin typeface="Arial" panose="020B0604020202020204" pitchFamily="34" charset="0"/>
                <a:cs typeface="Arial" panose="020B0604020202020204" pitchFamily="34" charset="0"/>
              </a:rPr>
              <a:t>Author’s own work. (2025). Screenshots from Study-Jar web Application. </a:t>
            </a:r>
          </a:p>
          <a:p>
            <a:r>
              <a:rPr lang="en-ZA" b="1" dirty="0">
                <a:highlight>
                  <a:srgbClr val="E6E6E6"/>
                </a:highligh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https://github.com/mxtimu-iu/StudyJar_DLBCSPJWD01.git</a:t>
            </a:r>
            <a:r>
              <a:rPr lang="en-ZA" b="1" dirty="0">
                <a:highlight>
                  <a:srgbClr val="E6E6E6"/>
                </a:highlight>
                <a:latin typeface="Arial" panose="020B0604020202020204" pitchFamily="34" charset="0"/>
                <a:cs typeface="Arial" panose="020B0604020202020204" pitchFamily="34" charset="0"/>
              </a:rPr>
              <a:t> </a:t>
            </a:r>
          </a:p>
          <a:p>
            <a:r>
              <a:rPr lang="en-ZA" b="1" dirty="0">
                <a:latin typeface="Arial" panose="020B0604020202020204" pitchFamily="34" charset="0"/>
                <a:cs typeface="Arial" panose="020B0604020202020204" pitchFamily="34" charset="0"/>
              </a:rPr>
              <a:t>Draw.io , Online Graphic design tool.  </a:t>
            </a:r>
            <a:r>
              <a:rPr lang="en-ZA" b="1" dirty="0">
                <a:highlight>
                  <a:srgbClr val="E6E6E6"/>
                </a:highlight>
                <a:latin typeface="Arial" panose="020B0604020202020204" pitchFamily="34" charset="0"/>
                <a:cs typeface="Arial" panose="020B0604020202020204" pitchFamily="34" charset="0"/>
                <a:hlinkClick r:id="rId3"/>
              </a:rPr>
              <a:t>https://www.drawio.com</a:t>
            </a:r>
            <a:endParaRPr lang="en-ZA" b="1" dirty="0">
              <a:highlight>
                <a:srgbClr val="E6E6E6"/>
              </a:highlight>
              <a:latin typeface="Arial" panose="020B0604020202020204" pitchFamily="34" charset="0"/>
              <a:cs typeface="Arial" panose="020B0604020202020204" pitchFamily="34" charset="0"/>
            </a:endParaRPr>
          </a:p>
          <a:p>
            <a:r>
              <a:rPr lang="en-ZA" b="1" dirty="0">
                <a:highlight>
                  <a:srgbClr val="E6E6E6"/>
                </a:highlight>
                <a:latin typeface="Arial" panose="020B0604020202020204" pitchFamily="34" charset="0"/>
                <a:cs typeface="Arial" panose="020B0604020202020204" pitchFamily="34" charset="0"/>
              </a:rPr>
              <a:t> </a:t>
            </a:r>
          </a:p>
          <a:p>
            <a:r>
              <a:rPr lang="en-ZA" b="1" dirty="0">
                <a:latin typeface="Arial" panose="020B0604020202020204" pitchFamily="34" charset="0"/>
                <a:cs typeface="Arial" panose="020B0604020202020204" pitchFamily="34" charset="0"/>
              </a:rPr>
              <a:t>PowerPoint presentation and editing tool </a:t>
            </a:r>
          </a:p>
          <a:p>
            <a:r>
              <a:rPr lang="en-ZA" b="1" dirty="0">
                <a:latin typeface="Arial" panose="020B0604020202020204" pitchFamily="34" charset="0"/>
                <a:cs typeface="Arial" panose="020B0604020202020204" pitchFamily="34" charset="0"/>
              </a:rPr>
              <a:t>Link to video JUST in case the video is not embedded :  </a:t>
            </a:r>
            <a:r>
              <a:rPr lang="en-ZA" b="1"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https://drive.google.com/file/d/1CsI_4mIP7cp5-yxXzR3JdpZmFmi4KDYT/view?usp=sharing</a:t>
            </a:r>
            <a:r>
              <a:rPr lang="en-ZA" b="1" dirty="0">
                <a:solidFill>
                  <a:schemeClr val="bg1"/>
                </a:solidFill>
                <a:latin typeface="Arial" panose="020B0604020202020204" pitchFamily="34" charset="0"/>
                <a:cs typeface="Arial" panose="020B0604020202020204" pitchFamily="34" charset="0"/>
              </a:rPr>
              <a:t> </a:t>
            </a:r>
            <a:endParaRPr lang="en-ZA" dirty="0">
              <a:solidFill>
                <a:schemeClr val="bg1"/>
              </a:solidFill>
              <a:highlight>
                <a:srgbClr val="E6E6E6"/>
              </a:highlight>
            </a:endParaRPr>
          </a:p>
        </p:txBody>
      </p:sp>
      <p:sp>
        <p:nvSpPr>
          <p:cNvPr id="7" name="Rectangle 6">
            <a:extLst>
              <a:ext uri="{FF2B5EF4-FFF2-40B4-BE49-F238E27FC236}">
                <a16:creationId xmlns:a16="http://schemas.microsoft.com/office/drawing/2014/main" id="{65966367-DFEB-FA09-429F-2D017CDE171B}"/>
              </a:ext>
            </a:extLst>
          </p:cNvPr>
          <p:cNvSpPr/>
          <p:nvPr/>
        </p:nvSpPr>
        <p:spPr>
          <a:xfrm>
            <a:off x="0" y="3938953"/>
            <a:ext cx="12192000" cy="113713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ZA" sz="2800" b="1">
                <a:latin typeface="Arial" panose="020B0604020202020204" pitchFamily="34" charset="0"/>
                <a:cs typeface="Arial" panose="020B0604020202020204" pitchFamily="34" charset="0"/>
              </a:rPr>
              <a:t>List of Figures </a:t>
            </a:r>
          </a:p>
        </p:txBody>
      </p:sp>
      <p:sp>
        <p:nvSpPr>
          <p:cNvPr id="8" name="TextBox 7">
            <a:extLst>
              <a:ext uri="{FF2B5EF4-FFF2-40B4-BE49-F238E27FC236}">
                <a16:creationId xmlns:a16="http://schemas.microsoft.com/office/drawing/2014/main" id="{9AD35DF2-E3AE-F290-E46B-9A95D742ACCB}"/>
              </a:ext>
            </a:extLst>
          </p:cNvPr>
          <p:cNvSpPr txBox="1"/>
          <p:nvPr/>
        </p:nvSpPr>
        <p:spPr>
          <a:xfrm>
            <a:off x="1125416" y="5357224"/>
            <a:ext cx="10418108" cy="1477328"/>
          </a:xfrm>
          <a:prstGeom prst="rect">
            <a:avLst/>
          </a:prstGeom>
          <a:noFill/>
        </p:spPr>
        <p:txBody>
          <a:bodyPr wrap="none" rtlCol="0">
            <a:spAutoFit/>
          </a:bodyPr>
          <a:lstStyle/>
          <a:p>
            <a:r>
              <a:rPr lang="en-ZA" b="1">
                <a:latin typeface="Arial" panose="020B0604020202020204" pitchFamily="34" charset="0"/>
                <a:cs typeface="Arial" panose="020B0604020202020204" pitchFamily="34" charset="0"/>
              </a:rPr>
              <a:t>Figure 1: Architecture Diagram of the Study-Jar diagram, created by the Author using Draw.io</a:t>
            </a:r>
          </a:p>
          <a:p>
            <a:r>
              <a:rPr lang="en-ZA" b="1">
                <a:latin typeface="Arial" panose="020B0604020202020204" pitchFamily="34" charset="0"/>
                <a:cs typeface="Arial" panose="020B0604020202020204" pitchFamily="34" charset="0"/>
              </a:rPr>
              <a:t> </a:t>
            </a:r>
          </a:p>
          <a:p>
            <a:r>
              <a:rPr lang="en-ZA" b="1">
                <a:latin typeface="Arial" panose="020B0604020202020204" pitchFamily="34" charset="0"/>
                <a:cs typeface="Arial" panose="020B0604020202020204" pitchFamily="34" charset="0"/>
              </a:rPr>
              <a:t>Figure 2: Screenshots from the Study-Jar web application </a:t>
            </a:r>
          </a:p>
          <a:p>
            <a:r>
              <a:rPr lang="en-ZA" b="1">
                <a:highlight>
                  <a:srgbClr val="E6E6E6"/>
                </a:highligh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https://github.com/mxtimu-iu/StudyJar_DLBCSPJWD01.git</a:t>
            </a:r>
            <a:r>
              <a:rPr lang="en-ZA" b="1">
                <a:highlight>
                  <a:srgbClr val="E6E6E6"/>
                </a:highlight>
                <a:latin typeface="Arial" panose="020B0604020202020204" pitchFamily="34" charset="0"/>
                <a:cs typeface="Arial" panose="020B0604020202020204" pitchFamily="34" charset="0"/>
              </a:rPr>
              <a:t> </a:t>
            </a:r>
          </a:p>
          <a:p>
            <a:endParaRPr lang="en-ZA"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70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blue and white glass container&#10;&#10;AI-generated content may be incorrect.">
            <a:extLst>
              <a:ext uri="{FF2B5EF4-FFF2-40B4-BE49-F238E27FC236}">
                <a16:creationId xmlns:a16="http://schemas.microsoft.com/office/drawing/2014/main" id="{D493A30A-3F64-EC4A-FABE-86BF86084AE5}"/>
              </a:ext>
            </a:extLst>
          </p:cNvPr>
          <p:cNvPicPr>
            <a:picLocks noGrp="1" noChangeAspect="1"/>
          </p:cNvPicPr>
          <p:nvPr>
            <p:ph type="pic" sz="quarter" idx="10"/>
          </p:nvPr>
        </p:nvPicPr>
        <p:blipFill>
          <a:blip r:embed="rId2"/>
          <a:srcRect t="8783" b="8783"/>
          <a:stretch/>
        </p:blipFill>
        <p:spPr>
          <a:xfrm>
            <a:off x="5168348" y="472280"/>
            <a:ext cx="7022674" cy="5913439"/>
          </a:xfrm>
          <a:noFill/>
        </p:spPr>
      </p:pic>
      <p:sp>
        <p:nvSpPr>
          <p:cNvPr id="6" name="Title 5">
            <a:extLst>
              <a:ext uri="{FF2B5EF4-FFF2-40B4-BE49-F238E27FC236}">
                <a16:creationId xmlns:a16="http://schemas.microsoft.com/office/drawing/2014/main" id="{DE253D32-8B7B-47D0-BB63-402C3DB9B549}"/>
              </a:ext>
            </a:extLst>
          </p:cNvPr>
          <p:cNvSpPr>
            <a:spLocks noGrp="1"/>
          </p:cNvSpPr>
          <p:nvPr>
            <p:ph type="ctrTitle"/>
          </p:nvPr>
        </p:nvSpPr>
        <p:spPr>
          <a:xfrm>
            <a:off x="-17683" y="70482"/>
            <a:ext cx="4920371" cy="2182811"/>
          </a:xfrm>
        </p:spPr>
        <p:txBody>
          <a:bodyPr anchor="b">
            <a:normAutofit/>
          </a:bodyPr>
          <a:lstStyle/>
          <a:p>
            <a:pPr algn="ctr"/>
            <a:r>
              <a:rPr lang="en-US" sz="4000">
                <a:latin typeface="Arial" panose="020B0604020202020204" pitchFamily="34" charset="0"/>
                <a:cs typeface="Arial" panose="020B0604020202020204" pitchFamily="34" charset="0"/>
              </a:rPr>
              <a:t>Phase 2: Development Phase</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type="subTitle" idx="1"/>
          </p:nvPr>
        </p:nvSpPr>
        <p:spPr>
          <a:xfrm>
            <a:off x="0" y="2783020"/>
            <a:ext cx="5168348" cy="3339484"/>
          </a:xfrm>
        </p:spPr>
        <p:txBody>
          <a:bodyPr>
            <a:noAutofit/>
          </a:bodyPr>
          <a:lstStyle/>
          <a:p>
            <a:pPr algn="ctr"/>
            <a:r>
              <a:rPr lang="en-US" sz="2800" b="1" i="1">
                <a:latin typeface="Arial" panose="020B0604020202020204" pitchFamily="34" charset="0"/>
                <a:cs typeface="Arial" panose="020B0604020202020204" pitchFamily="34" charset="0"/>
              </a:rPr>
              <a:t>Name: Matimu Ngobeni</a:t>
            </a:r>
          </a:p>
          <a:p>
            <a:pPr algn="ctr"/>
            <a:r>
              <a:rPr lang="en-US" sz="2800" b="1" i="1">
                <a:latin typeface="Arial" panose="020B0604020202020204" pitchFamily="34" charset="0"/>
                <a:cs typeface="Arial" panose="020B0604020202020204" pitchFamily="34" charset="0"/>
              </a:rPr>
              <a:t>Student Number: </a:t>
            </a:r>
            <a:r>
              <a:rPr lang="en-ZA" sz="2800" b="1" i="1">
                <a:latin typeface="Arial" panose="020B0604020202020204" pitchFamily="34" charset="0"/>
                <a:cs typeface="Arial" panose="020B0604020202020204" pitchFamily="34" charset="0"/>
              </a:rPr>
              <a:t>9219464</a:t>
            </a:r>
            <a:r>
              <a:rPr lang="en-US" sz="2800" b="1" i="1">
                <a:latin typeface="Arial" panose="020B0604020202020204" pitchFamily="34" charset="0"/>
                <a:cs typeface="Arial" panose="020B0604020202020204" pitchFamily="34" charset="0"/>
              </a:rPr>
              <a:t> </a:t>
            </a:r>
          </a:p>
          <a:p>
            <a:pPr algn="ctr"/>
            <a:r>
              <a:rPr lang="en-US" sz="2800" b="1" i="1">
                <a:latin typeface="Arial" panose="020B0604020202020204" pitchFamily="34" charset="0"/>
                <a:cs typeface="Arial" panose="020B0604020202020204" pitchFamily="34" charset="0"/>
              </a:rPr>
              <a:t>Date: 16 June 2025</a:t>
            </a:r>
          </a:p>
          <a:p>
            <a:pPr algn="ctr"/>
            <a:r>
              <a:rPr lang="en-US" sz="2800" b="1" i="1">
                <a:latin typeface="Arial" panose="020B0604020202020204" pitchFamily="34" charset="0"/>
                <a:cs typeface="Arial" panose="020B0604020202020204" pitchFamily="34" charset="0"/>
              </a:rPr>
              <a:t>Subject Code: </a:t>
            </a:r>
            <a:r>
              <a:rPr lang="en-ZA" sz="2800" b="1" i="1">
                <a:latin typeface="Arial" panose="020B0604020202020204" pitchFamily="34" charset="0"/>
                <a:cs typeface="Arial" panose="020B0604020202020204" pitchFamily="34" charset="0"/>
              </a:rPr>
              <a:t>DLBCSPJWD01</a:t>
            </a:r>
            <a:endParaRPr lang="en-US" sz="2800" b="1" i="1">
              <a:latin typeface="Arial" panose="020B0604020202020204" pitchFamily="34" charset="0"/>
              <a:cs typeface="Arial" panose="020B0604020202020204" pitchFamily="34" charset="0"/>
            </a:endParaRPr>
          </a:p>
        </p:txBody>
      </p:sp>
      <p:sp>
        <p:nvSpPr>
          <p:cNvPr id="4" name="Slide Number Placeholder 3" hidden="1">
            <a:extLst>
              <a:ext uri="{FF2B5EF4-FFF2-40B4-BE49-F238E27FC236}">
                <a16:creationId xmlns:a16="http://schemas.microsoft.com/office/drawing/2014/main" id="{D4C183CA-19AD-485E-AEC5-FC032D453828}"/>
              </a:ext>
            </a:extLst>
          </p:cNvPr>
          <p:cNvSpPr>
            <a:spLocks noGrp="1"/>
          </p:cNvSpPr>
          <p:nvPr>
            <p:ph type="sldNum" sz="quarter" idx="4294967295"/>
          </p:nvPr>
        </p:nvSpPr>
        <p:spPr>
          <a:xfrm>
            <a:off x="11518900" y="6581978"/>
            <a:ext cx="373062" cy="206104"/>
          </a:xfrm>
        </p:spPr>
        <p:txBody>
          <a:bodyPr/>
          <a:lstStyle/>
          <a:p>
            <a:pPr>
              <a:spcAft>
                <a:spcPts val="600"/>
              </a:spcAft>
            </a:pPr>
            <a:fld id="{03DC2DEF-D2FE-4B45-ABA4-9F153FD1C98A}" type="slidenum">
              <a:rPr lang="en-US" smtClean="0"/>
              <a:pPr>
                <a:spcAft>
                  <a:spcPts val="600"/>
                </a:spcAft>
              </a:pPr>
              <a:t>2</a:t>
            </a:fld>
            <a:endParaRPr lang="en-US"/>
          </a:p>
        </p:txBody>
      </p:sp>
    </p:spTree>
    <p:extLst>
      <p:ext uri="{BB962C8B-B14F-4D97-AF65-F5344CB8AC3E}">
        <p14:creationId xmlns:p14="http://schemas.microsoft.com/office/powerpoint/2010/main" val="1300311978"/>
      </p:ext>
    </p:extLst>
  </p:cSld>
  <p:clrMapOvr>
    <a:masterClrMapping/>
  </p:clrMapOvr>
  <mc:AlternateContent xmlns:mc="http://schemas.openxmlformats.org/markup-compatibility/2006" xmlns:p14="http://schemas.microsoft.com/office/powerpoint/2010/main">
    <mc:Choice Requires="p14">
      <p:transition spd="slow" p14:dur="2000" advTm="1356"/>
    </mc:Choice>
    <mc:Fallback xmlns="">
      <p:transition spd="slow" advTm="135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768246-2496-4F97-8FCA-02252116FF87}"/>
              </a:ext>
            </a:extLst>
          </p:cNvPr>
          <p:cNvSpPr>
            <a:spLocks noGrp="1"/>
          </p:cNvSpPr>
          <p:nvPr>
            <p:ph type="title"/>
          </p:nvPr>
        </p:nvSpPr>
        <p:spPr/>
        <p:txBody>
          <a:bodyPr/>
          <a:lstStyle/>
          <a:p>
            <a:r>
              <a:rPr lang="en-US"/>
              <a:t>What is the purpose of Study-Jar ?</a:t>
            </a:r>
          </a:p>
        </p:txBody>
      </p:sp>
      <p:sp>
        <p:nvSpPr>
          <p:cNvPr id="11" name="Text Placeholder 10">
            <a:extLst>
              <a:ext uri="{FF2B5EF4-FFF2-40B4-BE49-F238E27FC236}">
                <a16:creationId xmlns:a16="http://schemas.microsoft.com/office/drawing/2014/main" id="{901B6E4D-6942-45C5-99A9-6B769E8902BD}"/>
              </a:ext>
            </a:extLst>
          </p:cNvPr>
          <p:cNvSpPr>
            <a:spLocks noGrp="1"/>
          </p:cNvSpPr>
          <p:nvPr>
            <p:ph type="body" sz="quarter" idx="18"/>
          </p:nvPr>
        </p:nvSpPr>
        <p:spPr>
          <a:xfrm>
            <a:off x="371475" y="3949700"/>
            <a:ext cx="2697727" cy="2204610"/>
          </a:xfrm>
        </p:spPr>
        <p:txBody>
          <a:bodyPr/>
          <a:lstStyle/>
          <a:p>
            <a:r>
              <a:rPr lang="en-US" sz="1400" b="1" u="sng">
                <a:latin typeface="Arial" panose="020B0604020202020204" pitchFamily="34" charset="0"/>
                <a:cs typeface="Arial" panose="020B0604020202020204" pitchFamily="34" charset="0"/>
              </a:rPr>
              <a:t>Gamify the Focus Experience:</a:t>
            </a:r>
          </a:p>
          <a:p>
            <a:r>
              <a:rPr lang="en-US" sz="1400">
                <a:latin typeface="Arial" panose="020B0604020202020204" pitchFamily="34" charset="0"/>
                <a:cs typeface="Arial" panose="020B0604020202020204" pitchFamily="34" charset="0"/>
              </a:rPr>
              <a:t>Study-jar turns focus into a game by letting you fill a virtual with water as you concentrate, giving a clear visual of your daily progress</a:t>
            </a:r>
          </a:p>
          <a:p>
            <a:br>
              <a:rPr lang="en-US" sz="1400">
                <a:latin typeface="Arial" panose="020B0604020202020204" pitchFamily="34" charset="0"/>
                <a:cs typeface="Arial" panose="020B0604020202020204" pitchFamily="34" charset="0"/>
              </a:rPr>
            </a:br>
            <a:endParaRPr lang="en-US">
              <a:latin typeface="Arial" panose="020B0604020202020204" pitchFamily="34" charset="0"/>
              <a:cs typeface="Arial" panose="020B0604020202020204" pitchFamily="34" charset="0"/>
            </a:endParaRPr>
          </a:p>
        </p:txBody>
      </p:sp>
      <p:sp>
        <p:nvSpPr>
          <p:cNvPr id="12" name="Text Placeholder 11">
            <a:extLst>
              <a:ext uri="{FF2B5EF4-FFF2-40B4-BE49-F238E27FC236}">
                <a16:creationId xmlns:a16="http://schemas.microsoft.com/office/drawing/2014/main" id="{7D269992-EA9D-41F6-85C3-B78921847100}"/>
              </a:ext>
            </a:extLst>
          </p:cNvPr>
          <p:cNvSpPr>
            <a:spLocks noGrp="1"/>
          </p:cNvSpPr>
          <p:nvPr>
            <p:ph type="body" sz="quarter" idx="19"/>
          </p:nvPr>
        </p:nvSpPr>
        <p:spPr>
          <a:xfrm>
            <a:off x="3339548" y="1249057"/>
            <a:ext cx="2663687" cy="2409246"/>
          </a:xfrm>
        </p:spPr>
        <p:txBody>
          <a:bodyPr anchor="b"/>
          <a:lstStyle/>
          <a:p>
            <a:endParaRPr lang="en-US"/>
          </a:p>
          <a:p>
            <a:r>
              <a:rPr lang="en-US" sz="1400" b="1" u="sng">
                <a:latin typeface="Arial" panose="020B0604020202020204" pitchFamily="34" charset="0"/>
                <a:cs typeface="Arial" panose="020B0604020202020204" pitchFamily="34" charset="0"/>
              </a:rPr>
              <a:t>Visualize your progress:</a:t>
            </a:r>
          </a:p>
          <a:p>
            <a:r>
              <a:rPr lang="en-US"/>
              <a:t> The web app provides detailed statistics and charts that help you track how much time you've spent focusing daily, weekly, or monthly, allowing you to reflect and improve.</a:t>
            </a:r>
          </a:p>
        </p:txBody>
      </p:sp>
      <p:sp>
        <p:nvSpPr>
          <p:cNvPr id="13" name="Text Placeholder 12">
            <a:extLst>
              <a:ext uri="{FF2B5EF4-FFF2-40B4-BE49-F238E27FC236}">
                <a16:creationId xmlns:a16="http://schemas.microsoft.com/office/drawing/2014/main" id="{6DFAA7E0-5467-48C2-A0A1-08FFCDD0AB29}"/>
              </a:ext>
            </a:extLst>
          </p:cNvPr>
          <p:cNvSpPr>
            <a:spLocks noGrp="1"/>
          </p:cNvSpPr>
          <p:nvPr>
            <p:ph type="body" sz="quarter" idx="20"/>
          </p:nvPr>
        </p:nvSpPr>
        <p:spPr>
          <a:xfrm>
            <a:off x="6279524" y="3840480"/>
            <a:ext cx="2617986" cy="2313829"/>
          </a:xfrm>
        </p:spPr>
        <p:txBody>
          <a:bodyPr/>
          <a:lstStyle/>
          <a:p>
            <a:r>
              <a:rPr lang="en-US" sz="1400" b="1" u="sng">
                <a:latin typeface="Arial" panose="020B0604020202020204" pitchFamily="34" charset="0"/>
                <a:cs typeface="Arial" panose="020B0604020202020204" pitchFamily="34" charset="0"/>
              </a:rPr>
              <a:t>Improve Focus and Productivity:</a:t>
            </a:r>
          </a:p>
          <a:p>
            <a:br>
              <a:rPr lang="en-US" sz="1100"/>
            </a:br>
            <a:r>
              <a:rPr lang="en-US" sz="1400">
                <a:latin typeface="Arial" panose="020B0604020202020204" pitchFamily="34" charset="0"/>
                <a:cs typeface="Arial" panose="020B0604020202020204" pitchFamily="34" charset="0"/>
              </a:rPr>
              <a:t>The web app helps users stay focused by encouraging them to stay off their phones. </a:t>
            </a:r>
          </a:p>
        </p:txBody>
      </p:sp>
      <p:sp>
        <p:nvSpPr>
          <p:cNvPr id="14" name="Text Placeholder 13">
            <a:extLst>
              <a:ext uri="{FF2B5EF4-FFF2-40B4-BE49-F238E27FC236}">
                <a16:creationId xmlns:a16="http://schemas.microsoft.com/office/drawing/2014/main" id="{26CD0F95-69FE-4CD4-B47D-11711D394220}"/>
              </a:ext>
            </a:extLst>
          </p:cNvPr>
          <p:cNvSpPr>
            <a:spLocks noGrp="1"/>
          </p:cNvSpPr>
          <p:nvPr>
            <p:ph type="body" sz="quarter" idx="21"/>
          </p:nvPr>
        </p:nvSpPr>
        <p:spPr>
          <a:xfrm>
            <a:off x="9165850" y="1411010"/>
            <a:ext cx="2663687" cy="2178658"/>
          </a:xfrm>
        </p:spPr>
        <p:txBody>
          <a:bodyPr anchor="b"/>
          <a:lstStyle/>
          <a:p>
            <a:r>
              <a:rPr lang="en-US" sz="1400" b="1" u="sng">
                <a:latin typeface="Arial" panose="020B0604020202020204" pitchFamily="34" charset="0"/>
                <a:cs typeface="Arial" panose="020B0604020202020204" pitchFamily="34" charset="0"/>
              </a:rPr>
              <a:t>Customize Focus Sessions: </a:t>
            </a:r>
          </a:p>
          <a:p>
            <a:br>
              <a:rPr lang="en-US">
                <a:latin typeface="Arial" panose="020B0604020202020204" pitchFamily="34" charset="0"/>
                <a:cs typeface="Arial" panose="020B0604020202020204" pitchFamily="34" charset="0"/>
              </a:rPr>
            </a:br>
            <a:r>
              <a:rPr lang="en-US" sz="1400">
                <a:latin typeface="Arial" panose="020B0604020202020204" pitchFamily="34" charset="0"/>
                <a:cs typeface="Arial" panose="020B0604020202020204" pitchFamily="34" charset="0"/>
              </a:rPr>
              <a:t>Study-Jar</a:t>
            </a:r>
            <a:r>
              <a:rPr lang="en-US">
                <a:latin typeface="Arial" panose="020B0604020202020204" pitchFamily="34" charset="0"/>
                <a:cs typeface="Arial" panose="020B0604020202020204" pitchFamily="34" charset="0"/>
              </a:rPr>
              <a:t> </a:t>
            </a:r>
            <a:r>
              <a:rPr lang="en-US" sz="1400">
                <a:latin typeface="Arial" panose="020B0604020202020204" pitchFamily="34" charset="0"/>
                <a:cs typeface="Arial" panose="020B0604020202020204" pitchFamily="34" charset="0"/>
              </a:rPr>
              <a:t>allows you to set custom focus times, tag your sessions which makes your experience more personalized and enjoyable.</a:t>
            </a:r>
          </a:p>
        </p:txBody>
      </p:sp>
      <p:sp>
        <p:nvSpPr>
          <p:cNvPr id="2" name="Slide Number Placeholder 1">
            <a:extLst>
              <a:ext uri="{FF2B5EF4-FFF2-40B4-BE49-F238E27FC236}">
                <a16:creationId xmlns:a16="http://schemas.microsoft.com/office/drawing/2014/main" id="{7EAB17F8-59B5-4C93-9884-D30446299CA5}"/>
              </a:ext>
            </a:extLst>
          </p:cNvPr>
          <p:cNvSpPr>
            <a:spLocks noGrp="1"/>
          </p:cNvSpPr>
          <p:nvPr>
            <p:ph type="sldNum" sz="quarter" idx="12"/>
          </p:nvPr>
        </p:nvSpPr>
        <p:spPr/>
        <p:txBody>
          <a:bodyPr/>
          <a:lstStyle/>
          <a:p>
            <a:fld id="{03DC2DEF-D2FE-4B45-ABA4-9F153FD1C98A}" type="slidenum">
              <a:rPr lang="en-US" smtClean="0"/>
              <a:t>3</a:t>
            </a:fld>
            <a:endParaRPr lang="en-US"/>
          </a:p>
        </p:txBody>
      </p:sp>
      <p:pic>
        <p:nvPicPr>
          <p:cNvPr id="7" name="Picture Placeholder 6" descr="A black background with a black square&#10;&#10;AI-generated content may be incorrect.">
            <a:extLst>
              <a:ext uri="{FF2B5EF4-FFF2-40B4-BE49-F238E27FC236}">
                <a16:creationId xmlns:a16="http://schemas.microsoft.com/office/drawing/2014/main" id="{D142383D-8C81-A069-E4EE-C530CC259BE0}"/>
              </a:ext>
            </a:extLst>
          </p:cNvPr>
          <p:cNvPicPr>
            <a:picLocks noGrp="1" noChangeAspect="1"/>
          </p:cNvPicPr>
          <p:nvPr>
            <p:ph type="pic" sz="quarter" idx="13"/>
          </p:nvPr>
        </p:nvPicPr>
        <p:blipFill>
          <a:blip r:embed="rId4"/>
          <a:srcRect t="-3978" b="-2410"/>
          <a:stretch>
            <a:fillRect/>
          </a:stretch>
        </p:blipFill>
        <p:spPr>
          <a:xfrm>
            <a:off x="876300" y="1526650"/>
            <a:ext cx="1689100" cy="1796994"/>
          </a:xfrm>
        </p:spPr>
      </p:pic>
      <p:pic>
        <p:nvPicPr>
          <p:cNvPr id="15" name="Picture Placeholder 14" descr="A black background with a black square&#10;&#10;AI-generated content may be incorrect.">
            <a:extLst>
              <a:ext uri="{FF2B5EF4-FFF2-40B4-BE49-F238E27FC236}">
                <a16:creationId xmlns:a16="http://schemas.microsoft.com/office/drawing/2014/main" id="{E1AE5740-0894-0123-8A39-CBA77699F58F}"/>
              </a:ext>
            </a:extLst>
          </p:cNvPr>
          <p:cNvPicPr>
            <a:picLocks noGrp="1" noChangeAspect="1"/>
          </p:cNvPicPr>
          <p:nvPr>
            <p:ph type="pic" sz="quarter" idx="14"/>
          </p:nvPr>
        </p:nvPicPr>
        <p:blipFill>
          <a:blip r:embed="rId5"/>
          <a:srcRect t="1978" b="-6481"/>
          <a:stretch>
            <a:fillRect/>
          </a:stretch>
        </p:blipFill>
        <p:spPr>
          <a:xfrm>
            <a:off x="3829813" y="4150581"/>
            <a:ext cx="1689100" cy="1765189"/>
          </a:xfrm>
        </p:spPr>
      </p:pic>
      <p:pic>
        <p:nvPicPr>
          <p:cNvPr id="30" name="Picture Placeholder 29" descr="A black background with a black square&#10;&#10;AI-generated content may be incorrect.">
            <a:extLst>
              <a:ext uri="{FF2B5EF4-FFF2-40B4-BE49-F238E27FC236}">
                <a16:creationId xmlns:a16="http://schemas.microsoft.com/office/drawing/2014/main" id="{3A1513AD-F280-28DE-E7F7-19E37C340E76}"/>
              </a:ext>
            </a:extLst>
          </p:cNvPr>
          <p:cNvPicPr>
            <a:picLocks noGrp="1" noChangeAspect="1"/>
          </p:cNvPicPr>
          <p:nvPr>
            <p:ph type="pic" sz="quarter" idx="15"/>
          </p:nvPr>
        </p:nvPicPr>
        <p:blipFill>
          <a:blip r:embed="rId6"/>
          <a:srcRect t="389" b="583"/>
          <a:stretch>
            <a:fillRect/>
          </a:stretch>
        </p:blipFill>
        <p:spPr>
          <a:xfrm>
            <a:off x="6712161" y="1595835"/>
            <a:ext cx="1744763" cy="1727809"/>
          </a:xfrm>
        </p:spPr>
      </p:pic>
      <p:pic>
        <p:nvPicPr>
          <p:cNvPr id="34" name="Picture Placeholder 33" descr="A black background with a black square&#10;&#10;AI-generated content may be incorrect.">
            <a:extLst>
              <a:ext uri="{FF2B5EF4-FFF2-40B4-BE49-F238E27FC236}">
                <a16:creationId xmlns:a16="http://schemas.microsoft.com/office/drawing/2014/main" id="{0744045E-8086-92A4-C7EA-4F5B6DB98BB0}"/>
              </a:ext>
            </a:extLst>
          </p:cNvPr>
          <p:cNvPicPr>
            <a:picLocks noGrp="1" noChangeAspect="1"/>
          </p:cNvPicPr>
          <p:nvPr>
            <p:ph type="pic" sz="quarter" idx="17"/>
          </p:nvPr>
        </p:nvPicPr>
        <p:blipFill>
          <a:blip r:embed="rId7"/>
          <a:srcRect l="-66" t="-4612" r="-363" b="-3186"/>
          <a:stretch>
            <a:fillRect/>
          </a:stretch>
        </p:blipFill>
        <p:spPr>
          <a:xfrm>
            <a:off x="9658121" y="4039263"/>
            <a:ext cx="1696342" cy="1820848"/>
          </a:xfrm>
        </p:spPr>
      </p:pic>
      <p:pic>
        <p:nvPicPr>
          <p:cNvPr id="16" name="Audio 15">
            <a:hlinkClick r:id="" action="ppaction://media"/>
            <a:extLst>
              <a:ext uri="{FF2B5EF4-FFF2-40B4-BE49-F238E27FC236}">
                <a16:creationId xmlns:a16="http://schemas.microsoft.com/office/drawing/2014/main" id="{320BB537-8FB2-CEF7-A0D2-3CA90BD9BCC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3063007"/>
      </p:ext>
    </p:extLst>
  </p:cSld>
  <p:clrMapOvr>
    <a:masterClrMapping/>
  </p:clrMapOvr>
  <mc:AlternateContent xmlns:mc="http://schemas.openxmlformats.org/markup-compatibility/2006" xmlns:p14="http://schemas.microsoft.com/office/powerpoint/2010/main">
    <mc:Choice Requires="p14">
      <p:transition spd="slow" p14:dur="2000" advTm="12997"/>
    </mc:Choice>
    <mc:Fallback xmlns="">
      <p:transition spd="slow" advTm="12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2C00B059-8249-401E-BECD-DC838B36F9FB}"/>
              </a:ext>
            </a:extLst>
          </p:cNvPr>
          <p:cNvSpPr>
            <a:spLocks noGrp="1"/>
          </p:cNvSpPr>
          <p:nvPr>
            <p:ph type="title"/>
          </p:nvPr>
        </p:nvSpPr>
        <p:spPr/>
        <p:txBody>
          <a:bodyPr/>
          <a:lstStyle/>
          <a:p>
            <a:r>
              <a:rPr lang="en-US"/>
              <a:t>Architecture : Container Diagram Of C4 Model </a:t>
            </a:r>
          </a:p>
        </p:txBody>
      </p:sp>
      <p:sp>
        <p:nvSpPr>
          <p:cNvPr id="3" name="Slide Number Placeholder 2">
            <a:extLst>
              <a:ext uri="{FF2B5EF4-FFF2-40B4-BE49-F238E27FC236}">
                <a16:creationId xmlns:a16="http://schemas.microsoft.com/office/drawing/2014/main" id="{581E71C2-3FC1-41C1-8255-33A1AC802247}"/>
              </a:ext>
            </a:extLst>
          </p:cNvPr>
          <p:cNvSpPr>
            <a:spLocks noGrp="1"/>
          </p:cNvSpPr>
          <p:nvPr>
            <p:ph type="sldNum" sz="quarter" idx="12"/>
          </p:nvPr>
        </p:nvSpPr>
        <p:spPr/>
        <p:txBody>
          <a:bodyPr/>
          <a:lstStyle/>
          <a:p>
            <a:fld id="{03DC2DEF-D2FE-4B45-ABA4-9F153FD1C98A}" type="slidenum">
              <a:rPr lang="en-US" smtClean="0"/>
              <a:t>4</a:t>
            </a:fld>
            <a:endParaRPr lang="en-US"/>
          </a:p>
        </p:txBody>
      </p:sp>
      <p:sp>
        <p:nvSpPr>
          <p:cNvPr id="18" name="Text Placeholder 17">
            <a:extLst>
              <a:ext uri="{FF2B5EF4-FFF2-40B4-BE49-F238E27FC236}">
                <a16:creationId xmlns:a16="http://schemas.microsoft.com/office/drawing/2014/main" id="{ED42596E-DB09-43F7-A053-18CEB2DDE639}"/>
              </a:ext>
            </a:extLst>
          </p:cNvPr>
          <p:cNvSpPr>
            <a:spLocks noGrp="1"/>
          </p:cNvSpPr>
          <p:nvPr>
            <p:ph type="body" sz="quarter" idx="14"/>
          </p:nvPr>
        </p:nvSpPr>
        <p:spPr>
          <a:xfrm>
            <a:off x="546100" y="1489885"/>
            <a:ext cx="4065588" cy="4552950"/>
          </a:xfrm>
        </p:spPr>
        <p:txBody>
          <a:bodyPr/>
          <a:lstStyle/>
          <a:p>
            <a:r>
              <a:rPr lang="en-US">
                <a:latin typeface="Arial" panose="020B0604020202020204" pitchFamily="34" charset="0"/>
                <a:cs typeface="Arial" panose="020B0604020202020204" pitchFamily="34" charset="0"/>
              </a:rPr>
              <a:t>Study Jar is a free, student-friendly productivity web app that helps users track study time by logging sessions, tagging modules, and setting daily goals. It visualizes progress with graphs and stats, offering a personalized alternative to premium apps like Forest.</a:t>
            </a:r>
          </a:p>
        </p:txBody>
      </p:sp>
      <p:pic>
        <p:nvPicPr>
          <p:cNvPr id="8" name="Picture 7" descr="A screenshot of a computer&#10;&#10;AI-generated content may be incorrect.">
            <a:extLst>
              <a:ext uri="{FF2B5EF4-FFF2-40B4-BE49-F238E27FC236}">
                <a16:creationId xmlns:a16="http://schemas.microsoft.com/office/drawing/2014/main" id="{02A26E2B-5966-6808-D7AF-5DC8CF026E82}"/>
              </a:ext>
            </a:extLst>
          </p:cNvPr>
          <p:cNvPicPr>
            <a:picLocks noChangeAspect="1"/>
          </p:cNvPicPr>
          <p:nvPr/>
        </p:nvPicPr>
        <p:blipFill>
          <a:blip r:embed="rId4"/>
          <a:stretch>
            <a:fillRect/>
          </a:stretch>
        </p:blipFill>
        <p:spPr>
          <a:xfrm>
            <a:off x="5000015" y="1304147"/>
            <a:ext cx="6965005" cy="4846605"/>
          </a:xfrm>
          <a:prstGeom prst="rect">
            <a:avLst/>
          </a:prstGeom>
        </p:spPr>
      </p:pic>
      <p:sp>
        <p:nvSpPr>
          <p:cNvPr id="9" name="TextBox 8">
            <a:extLst>
              <a:ext uri="{FF2B5EF4-FFF2-40B4-BE49-F238E27FC236}">
                <a16:creationId xmlns:a16="http://schemas.microsoft.com/office/drawing/2014/main" id="{E64C9FF2-1608-540D-D681-E582C7D316BD}"/>
              </a:ext>
            </a:extLst>
          </p:cNvPr>
          <p:cNvSpPr txBox="1"/>
          <p:nvPr/>
        </p:nvSpPr>
        <p:spPr>
          <a:xfrm>
            <a:off x="458787" y="6190379"/>
            <a:ext cx="5027613" cy="646331"/>
          </a:xfrm>
          <a:prstGeom prst="rect">
            <a:avLst/>
          </a:prstGeom>
          <a:noFill/>
        </p:spPr>
        <p:txBody>
          <a:bodyPr wrap="square" rtlCol="0">
            <a:spAutoFit/>
          </a:bodyPr>
          <a:lstStyle/>
          <a:p>
            <a:r>
              <a:rPr lang="en-ZA" b="1"/>
              <a:t>Figure 1: The Architecture Container. Created using Draw.io </a:t>
            </a:r>
          </a:p>
        </p:txBody>
      </p:sp>
      <p:pic>
        <p:nvPicPr>
          <p:cNvPr id="11" name="Audio 10">
            <a:hlinkClick r:id="" action="ppaction://media"/>
            <a:extLst>
              <a:ext uri="{FF2B5EF4-FFF2-40B4-BE49-F238E27FC236}">
                <a16:creationId xmlns:a16="http://schemas.microsoft.com/office/drawing/2014/main" id="{2F885FEF-AA4C-E4CD-0F09-0BAD2DF2BB8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0026269"/>
      </p:ext>
    </p:extLst>
  </p:cSld>
  <p:clrMapOvr>
    <a:masterClrMapping/>
  </p:clrMapOvr>
  <mc:AlternateContent xmlns:mc="http://schemas.openxmlformats.org/markup-compatibility/2006" xmlns:p14="http://schemas.microsoft.com/office/powerpoint/2010/main">
    <mc:Choice Requires="p14">
      <p:transition spd="slow" p14:dur="2000" advTm="8777"/>
    </mc:Choice>
    <mc:Fallback xmlns="">
      <p:transition spd="slow" advTm="8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494C0-ABDD-4C4D-8C46-49B8F20CC7E9}"/>
              </a:ext>
            </a:extLst>
          </p:cNvPr>
          <p:cNvSpPr>
            <a:spLocks noGrp="1"/>
          </p:cNvSpPr>
          <p:nvPr>
            <p:ph type="title"/>
          </p:nvPr>
        </p:nvSpPr>
        <p:spPr>
          <a:xfrm>
            <a:off x="371476" y="314434"/>
            <a:ext cx="5165724" cy="2557463"/>
          </a:xfrm>
        </p:spPr>
        <p:txBody>
          <a:bodyPr anchor="ctr">
            <a:normAutofit/>
          </a:bodyPr>
          <a:lstStyle/>
          <a:p>
            <a:r>
              <a:rPr lang="en-US"/>
              <a:t>Tech Stack for Study-Jar</a:t>
            </a:r>
          </a:p>
        </p:txBody>
      </p:sp>
      <p:sp>
        <p:nvSpPr>
          <p:cNvPr id="3" name="Slide Number Placeholder 2">
            <a:extLst>
              <a:ext uri="{FF2B5EF4-FFF2-40B4-BE49-F238E27FC236}">
                <a16:creationId xmlns:a16="http://schemas.microsoft.com/office/drawing/2014/main" id="{C9D622C3-EE4F-4FB9-94FB-550563528286}"/>
              </a:ext>
            </a:extLst>
          </p:cNvPr>
          <p:cNvSpPr>
            <a:spLocks noGrp="1"/>
          </p:cNvSpPr>
          <p:nvPr>
            <p:ph type="sldNum" sz="quarter" idx="12"/>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5</a:t>
            </a:fld>
            <a:endParaRPr lang="en-US" sz="800"/>
          </a:p>
        </p:txBody>
      </p:sp>
      <p:pic>
        <p:nvPicPr>
          <p:cNvPr id="14" name="Picture 13" descr="A computer screen with different colored squares&#10;&#10;AI-generated content may be incorrect.">
            <a:extLst>
              <a:ext uri="{FF2B5EF4-FFF2-40B4-BE49-F238E27FC236}">
                <a16:creationId xmlns:a16="http://schemas.microsoft.com/office/drawing/2014/main" id="{B6721811-EB88-B75B-4BED-13B32406458D}"/>
              </a:ext>
            </a:extLst>
          </p:cNvPr>
          <p:cNvPicPr>
            <a:picLocks noChangeAspect="1"/>
          </p:cNvPicPr>
          <p:nvPr/>
        </p:nvPicPr>
        <p:blipFill>
          <a:blip r:embed="rId4"/>
          <a:stretch>
            <a:fillRect/>
          </a:stretch>
        </p:blipFill>
        <p:spPr>
          <a:xfrm>
            <a:off x="371476" y="3163838"/>
            <a:ext cx="2696307" cy="2100996"/>
          </a:xfrm>
          <a:prstGeom prst="rect">
            <a:avLst/>
          </a:prstGeom>
        </p:spPr>
      </p:pic>
      <p:pic>
        <p:nvPicPr>
          <p:cNvPr id="17" name="Picture 16" descr="A computer screen with a gear&#10;&#10;AI-generated content may be incorrect.">
            <a:extLst>
              <a:ext uri="{FF2B5EF4-FFF2-40B4-BE49-F238E27FC236}">
                <a16:creationId xmlns:a16="http://schemas.microsoft.com/office/drawing/2014/main" id="{52F9ECCC-088D-435E-C0CE-5684E6D32206}"/>
              </a:ext>
            </a:extLst>
          </p:cNvPr>
          <p:cNvPicPr>
            <a:picLocks noChangeAspect="1"/>
          </p:cNvPicPr>
          <p:nvPr/>
        </p:nvPicPr>
        <p:blipFill>
          <a:blip r:embed="rId5"/>
          <a:stretch>
            <a:fillRect/>
          </a:stretch>
        </p:blipFill>
        <p:spPr>
          <a:xfrm>
            <a:off x="8569007" y="3163838"/>
            <a:ext cx="3322955" cy="2361247"/>
          </a:xfrm>
          <a:prstGeom prst="rect">
            <a:avLst/>
          </a:prstGeom>
        </p:spPr>
      </p:pic>
      <p:sp>
        <p:nvSpPr>
          <p:cNvPr id="18" name="TextBox 17">
            <a:extLst>
              <a:ext uri="{FF2B5EF4-FFF2-40B4-BE49-F238E27FC236}">
                <a16:creationId xmlns:a16="http://schemas.microsoft.com/office/drawing/2014/main" id="{A292EFD7-4CA2-77E0-D21E-026EED25B88E}"/>
              </a:ext>
            </a:extLst>
          </p:cNvPr>
          <p:cNvSpPr txBox="1"/>
          <p:nvPr/>
        </p:nvSpPr>
        <p:spPr>
          <a:xfrm>
            <a:off x="9585714" y="2625546"/>
            <a:ext cx="1289539" cy="400110"/>
          </a:xfrm>
          <a:prstGeom prst="rect">
            <a:avLst/>
          </a:prstGeom>
          <a:noFill/>
        </p:spPr>
        <p:txBody>
          <a:bodyPr wrap="square" rtlCol="0">
            <a:spAutoFit/>
          </a:bodyPr>
          <a:lstStyle/>
          <a:p>
            <a:r>
              <a:rPr lang="en-ZA" sz="2000" b="1">
                <a:latin typeface="Arial" panose="020B0604020202020204" pitchFamily="34" charset="0"/>
                <a:cs typeface="Arial" panose="020B0604020202020204" pitchFamily="34" charset="0"/>
              </a:rPr>
              <a:t>Backend </a:t>
            </a:r>
          </a:p>
        </p:txBody>
      </p:sp>
      <p:sp>
        <p:nvSpPr>
          <p:cNvPr id="19" name="TextBox 18">
            <a:extLst>
              <a:ext uri="{FF2B5EF4-FFF2-40B4-BE49-F238E27FC236}">
                <a16:creationId xmlns:a16="http://schemas.microsoft.com/office/drawing/2014/main" id="{E612F528-1542-138E-6269-63921C744CDA}"/>
              </a:ext>
            </a:extLst>
          </p:cNvPr>
          <p:cNvSpPr txBox="1"/>
          <p:nvPr/>
        </p:nvSpPr>
        <p:spPr>
          <a:xfrm>
            <a:off x="1074859" y="2625546"/>
            <a:ext cx="1289539" cy="400110"/>
          </a:xfrm>
          <a:prstGeom prst="rect">
            <a:avLst/>
          </a:prstGeom>
          <a:noFill/>
        </p:spPr>
        <p:txBody>
          <a:bodyPr wrap="square" rtlCol="0">
            <a:spAutoFit/>
          </a:bodyPr>
          <a:lstStyle/>
          <a:p>
            <a:r>
              <a:rPr lang="en-ZA" sz="2000" b="1">
                <a:latin typeface="Arial" panose="020B0604020202020204" pitchFamily="34" charset="0"/>
                <a:cs typeface="Arial" panose="020B0604020202020204" pitchFamily="34" charset="0"/>
              </a:rPr>
              <a:t>Frontend</a:t>
            </a:r>
            <a:r>
              <a:rPr lang="en-ZA"/>
              <a:t> </a:t>
            </a:r>
          </a:p>
        </p:txBody>
      </p:sp>
      <p:sp>
        <p:nvSpPr>
          <p:cNvPr id="20" name="TextBox 19">
            <a:extLst>
              <a:ext uri="{FF2B5EF4-FFF2-40B4-BE49-F238E27FC236}">
                <a16:creationId xmlns:a16="http://schemas.microsoft.com/office/drawing/2014/main" id="{1C8250A2-FDB0-B2BC-6312-B32F9C3B3C91}"/>
              </a:ext>
            </a:extLst>
          </p:cNvPr>
          <p:cNvSpPr txBox="1"/>
          <p:nvPr/>
        </p:nvSpPr>
        <p:spPr>
          <a:xfrm>
            <a:off x="371476" y="5651897"/>
            <a:ext cx="1908664" cy="646331"/>
          </a:xfrm>
          <a:prstGeom prst="rect">
            <a:avLst/>
          </a:prstGeom>
          <a:noFill/>
        </p:spPr>
        <p:txBody>
          <a:bodyPr wrap="none" rtlCol="0">
            <a:spAutoFit/>
          </a:bodyPr>
          <a:lstStyle/>
          <a:p>
            <a:r>
              <a:rPr lang="en-ZA"/>
              <a:t>React.js and </a:t>
            </a:r>
          </a:p>
          <a:p>
            <a:r>
              <a:rPr lang="en-ZA"/>
              <a:t>Tailwind for styling</a:t>
            </a:r>
          </a:p>
        </p:txBody>
      </p:sp>
      <p:sp>
        <p:nvSpPr>
          <p:cNvPr id="21" name="TextBox 20">
            <a:extLst>
              <a:ext uri="{FF2B5EF4-FFF2-40B4-BE49-F238E27FC236}">
                <a16:creationId xmlns:a16="http://schemas.microsoft.com/office/drawing/2014/main" id="{6144455B-A988-E9C9-097D-4B7F694B1A9E}"/>
              </a:ext>
            </a:extLst>
          </p:cNvPr>
          <p:cNvSpPr txBox="1"/>
          <p:nvPr/>
        </p:nvSpPr>
        <p:spPr>
          <a:xfrm>
            <a:off x="8569007" y="5513398"/>
            <a:ext cx="2761525" cy="923330"/>
          </a:xfrm>
          <a:prstGeom prst="rect">
            <a:avLst/>
          </a:prstGeom>
          <a:noFill/>
        </p:spPr>
        <p:txBody>
          <a:bodyPr wrap="none" rtlCol="0">
            <a:spAutoFit/>
          </a:bodyPr>
          <a:lstStyle/>
          <a:p>
            <a:r>
              <a:rPr lang="en-ZA"/>
              <a:t>Node.js with</a:t>
            </a:r>
          </a:p>
          <a:p>
            <a:r>
              <a:rPr lang="en-ZA"/>
              <a:t> Express.js Framework</a:t>
            </a:r>
          </a:p>
          <a:p>
            <a:r>
              <a:rPr lang="en-ZA"/>
              <a:t>MongoDB as a Data Storage</a:t>
            </a:r>
          </a:p>
        </p:txBody>
      </p:sp>
      <p:sp>
        <p:nvSpPr>
          <p:cNvPr id="22" name="TextBox 21">
            <a:extLst>
              <a:ext uri="{FF2B5EF4-FFF2-40B4-BE49-F238E27FC236}">
                <a16:creationId xmlns:a16="http://schemas.microsoft.com/office/drawing/2014/main" id="{C2736CFA-CD23-B721-F6BE-9FE6F34A3CC5}"/>
              </a:ext>
            </a:extLst>
          </p:cNvPr>
          <p:cNvSpPr txBox="1"/>
          <p:nvPr/>
        </p:nvSpPr>
        <p:spPr>
          <a:xfrm>
            <a:off x="7584138" y="6892034"/>
            <a:ext cx="1394402" cy="369332"/>
          </a:xfrm>
          <a:prstGeom prst="rect">
            <a:avLst/>
          </a:prstGeom>
          <a:noFill/>
        </p:spPr>
        <p:txBody>
          <a:bodyPr wrap="square" rtlCol="0">
            <a:spAutoFit/>
          </a:bodyPr>
          <a:lstStyle/>
          <a:p>
            <a:endParaRPr lang="en-ZA"/>
          </a:p>
        </p:txBody>
      </p:sp>
      <p:sp>
        <p:nvSpPr>
          <p:cNvPr id="24" name="Rectangle 2">
            <a:extLst>
              <a:ext uri="{FF2B5EF4-FFF2-40B4-BE49-F238E27FC236}">
                <a16:creationId xmlns:a16="http://schemas.microsoft.com/office/drawing/2014/main" id="{189C2E3A-2EC3-D568-3B4E-69A3A6A0B5B7}"/>
              </a:ext>
            </a:extLst>
          </p:cNvPr>
          <p:cNvSpPr>
            <a:spLocks noChangeArrowheads="1"/>
          </p:cNvSpPr>
          <p:nvPr/>
        </p:nvSpPr>
        <p:spPr bwMode="auto">
          <a:xfrm>
            <a:off x="3509193" y="3089816"/>
            <a:ext cx="4618404"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none" strike="noStrike" cap="none" normalizeH="0" baseline="0">
                <a:ln>
                  <a:noFill/>
                </a:ln>
                <a:solidFill>
                  <a:srgbClr val="0070C0"/>
                </a:solidFill>
                <a:effectLst/>
                <a:latin typeface="Arial" panose="020B0604020202020204" pitchFamily="34" charset="0"/>
              </a:rPr>
              <a:t>The project is built with JavaScript, using React.js and Tailwind CSS for the frontend. The backend is powered by Node.js with Express.js, and MongoDB for data storage. Recharts is used to display study analytics through interactive charts and bar graphs.</a:t>
            </a:r>
          </a:p>
        </p:txBody>
      </p:sp>
      <p:pic>
        <p:nvPicPr>
          <p:cNvPr id="9" name="Audio 8">
            <a:hlinkClick r:id="" action="ppaction://media"/>
            <a:extLst>
              <a:ext uri="{FF2B5EF4-FFF2-40B4-BE49-F238E27FC236}">
                <a16:creationId xmlns:a16="http://schemas.microsoft.com/office/drawing/2014/main" id="{3A6F10AC-3C72-9E44-0DE1-7F9150A0486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62884272"/>
      </p:ext>
    </p:extLst>
  </p:cSld>
  <p:clrMapOvr>
    <a:masterClrMapping/>
  </p:clrMapOvr>
  <mc:AlternateContent xmlns:mc="http://schemas.openxmlformats.org/markup-compatibility/2006" xmlns:p14="http://schemas.microsoft.com/office/powerpoint/2010/main">
    <mc:Choice Requires="p14">
      <p:transition spd="slow" p14:dur="2000" advTm="15218"/>
    </mc:Choice>
    <mc:Fallback xmlns="">
      <p:transition spd="slow" advTm="15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F48F30-BEB4-44C7-9F35-3BBB61CF89AF}"/>
              </a:ext>
            </a:extLst>
          </p:cNvPr>
          <p:cNvSpPr>
            <a:spLocks noGrp="1"/>
          </p:cNvSpPr>
          <p:nvPr>
            <p:ph type="title"/>
          </p:nvPr>
        </p:nvSpPr>
        <p:spPr>
          <a:xfrm>
            <a:off x="371475" y="260351"/>
            <a:ext cx="11316433" cy="755649"/>
          </a:xfrm>
        </p:spPr>
        <p:txBody>
          <a:bodyPr/>
          <a:lstStyle/>
          <a:p>
            <a:r>
              <a:rPr lang="en-US" i="1">
                <a:latin typeface="Arial" panose="020B0604020202020204" pitchFamily="34" charset="0"/>
                <a:cs typeface="Arial" panose="020B0604020202020204" pitchFamily="34" charset="0"/>
              </a:rPr>
              <a:t>Changes to my proposal </a:t>
            </a:r>
          </a:p>
        </p:txBody>
      </p:sp>
      <p:sp>
        <p:nvSpPr>
          <p:cNvPr id="3" name="Slide Number Placeholder 2">
            <a:extLst>
              <a:ext uri="{FF2B5EF4-FFF2-40B4-BE49-F238E27FC236}">
                <a16:creationId xmlns:a16="http://schemas.microsoft.com/office/drawing/2014/main" id="{FE60433D-E380-4571-991C-16B6CE7A48BE}"/>
              </a:ext>
            </a:extLst>
          </p:cNvPr>
          <p:cNvSpPr>
            <a:spLocks noGrp="1"/>
          </p:cNvSpPr>
          <p:nvPr>
            <p:ph type="sldNum" sz="quarter" idx="12"/>
          </p:nvPr>
        </p:nvSpPr>
        <p:spPr/>
        <p:txBody>
          <a:bodyPr/>
          <a:lstStyle/>
          <a:p>
            <a:fld id="{03DC2DEF-D2FE-4B45-ABA4-9F153FD1C98A}" type="slidenum">
              <a:rPr lang="en-US" smtClean="0"/>
              <a:t>6</a:t>
            </a:fld>
            <a:endParaRPr lang="en-US"/>
          </a:p>
        </p:txBody>
      </p:sp>
      <p:graphicFrame>
        <p:nvGraphicFramePr>
          <p:cNvPr id="25" name="Table 24">
            <a:extLst>
              <a:ext uri="{FF2B5EF4-FFF2-40B4-BE49-F238E27FC236}">
                <a16:creationId xmlns:a16="http://schemas.microsoft.com/office/drawing/2014/main" id="{E6965817-6D59-6186-2B51-159EFF3047C7}"/>
              </a:ext>
            </a:extLst>
          </p:cNvPr>
          <p:cNvGraphicFramePr>
            <a:graphicFrameLocks noGrp="1"/>
          </p:cNvGraphicFramePr>
          <p:nvPr>
            <p:extLst>
              <p:ext uri="{D42A27DB-BD31-4B8C-83A1-F6EECF244321}">
                <p14:modId xmlns:p14="http://schemas.microsoft.com/office/powerpoint/2010/main" val="988294702"/>
              </p:ext>
            </p:extLst>
          </p:nvPr>
        </p:nvGraphicFramePr>
        <p:xfrm>
          <a:off x="1023815" y="2478063"/>
          <a:ext cx="10389576" cy="3508595"/>
        </p:xfrm>
        <a:graphic>
          <a:graphicData uri="http://schemas.openxmlformats.org/drawingml/2006/table">
            <a:tbl>
              <a:tblPr firstRow="1" bandRow="1">
                <a:tableStyleId>{5C22544A-7EE6-4342-B048-85BDC9FD1C3A}</a:tableStyleId>
              </a:tblPr>
              <a:tblGrid>
                <a:gridCol w="3463192">
                  <a:extLst>
                    <a:ext uri="{9D8B030D-6E8A-4147-A177-3AD203B41FA5}">
                      <a16:colId xmlns:a16="http://schemas.microsoft.com/office/drawing/2014/main" val="146306920"/>
                    </a:ext>
                  </a:extLst>
                </a:gridCol>
                <a:gridCol w="3463192">
                  <a:extLst>
                    <a:ext uri="{9D8B030D-6E8A-4147-A177-3AD203B41FA5}">
                      <a16:colId xmlns:a16="http://schemas.microsoft.com/office/drawing/2014/main" val="856813183"/>
                    </a:ext>
                  </a:extLst>
                </a:gridCol>
                <a:gridCol w="3463192">
                  <a:extLst>
                    <a:ext uri="{9D8B030D-6E8A-4147-A177-3AD203B41FA5}">
                      <a16:colId xmlns:a16="http://schemas.microsoft.com/office/drawing/2014/main" val="3216345847"/>
                    </a:ext>
                  </a:extLst>
                </a:gridCol>
              </a:tblGrid>
              <a:tr h="983402">
                <a:tc>
                  <a:txBody>
                    <a:bodyPr/>
                    <a:lstStyle/>
                    <a:p>
                      <a:pPr algn="ctr"/>
                      <a:r>
                        <a:rPr lang="en-ZA" sz="3200">
                          <a:latin typeface="Arial" panose="020B0604020202020204" pitchFamily="34" charset="0"/>
                          <a:cs typeface="Arial" panose="020B0604020202020204" pitchFamily="34" charset="0"/>
                        </a:rPr>
                        <a:t>Feature </a:t>
                      </a:r>
                    </a:p>
                  </a:txBody>
                  <a:tcPr/>
                </a:tc>
                <a:tc>
                  <a:txBody>
                    <a:bodyPr/>
                    <a:lstStyle/>
                    <a:p>
                      <a:pPr algn="ctr"/>
                      <a:r>
                        <a:rPr lang="en-ZA" sz="3200">
                          <a:latin typeface="Arial" panose="020B0604020202020204" pitchFamily="34" charset="0"/>
                          <a:cs typeface="Arial" panose="020B0604020202020204" pitchFamily="34" charset="0"/>
                        </a:rPr>
                        <a:t>Original Proposal </a:t>
                      </a:r>
                    </a:p>
                  </a:txBody>
                  <a:tcPr/>
                </a:tc>
                <a:tc>
                  <a:txBody>
                    <a:bodyPr/>
                    <a:lstStyle/>
                    <a:p>
                      <a:pPr algn="ctr"/>
                      <a:r>
                        <a:rPr lang="en-ZA" sz="3200">
                          <a:latin typeface="Arial" panose="020B0604020202020204" pitchFamily="34" charset="0"/>
                          <a:cs typeface="Arial" panose="020B0604020202020204" pitchFamily="34" charset="0"/>
                        </a:rPr>
                        <a:t>Final Project </a:t>
                      </a:r>
                    </a:p>
                  </a:txBody>
                  <a:tcPr/>
                </a:tc>
                <a:extLst>
                  <a:ext uri="{0D108BD9-81ED-4DB2-BD59-A6C34878D82A}">
                    <a16:rowId xmlns:a16="http://schemas.microsoft.com/office/drawing/2014/main" val="872187157"/>
                  </a:ext>
                </a:extLst>
              </a:tr>
              <a:tr h="1346004">
                <a:tc>
                  <a:txBody>
                    <a:bodyPr/>
                    <a:lstStyle/>
                    <a:p>
                      <a:pPr algn="l"/>
                      <a:r>
                        <a:rPr lang="en-ZA" i="1">
                          <a:latin typeface="Arial" panose="020B0604020202020204" pitchFamily="34" charset="0"/>
                          <a:cs typeface="Arial" panose="020B0604020202020204" pitchFamily="34" charset="0"/>
                        </a:rPr>
                        <a:t>Allow dark mode for late night study sessions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i="1">
                          <a:latin typeface="Arial" panose="020B0604020202020204" pitchFamily="34" charset="0"/>
                          <a:cs typeface="Arial" panose="020B0604020202020204" pitchFamily="34" charset="0"/>
                        </a:rPr>
                        <a:t>Not proposed due to focus on core features </a:t>
                      </a:r>
                    </a:p>
                  </a:txBody>
                  <a:tcPr/>
                </a:tc>
                <a:tc>
                  <a:txBody>
                    <a:bodyPr/>
                    <a:lstStyle/>
                    <a:p>
                      <a:pPr algn="l"/>
                      <a:r>
                        <a:rPr lang="en-ZA" i="1">
                          <a:latin typeface="Arial" panose="020B0604020202020204" pitchFamily="34" charset="0"/>
                          <a:cs typeface="Arial" panose="020B0604020202020204" pitchFamily="34" charset="0"/>
                        </a:rPr>
                        <a:t>The dark mode allows users to use the web application in light or dim areas where dark mode would be helpful</a:t>
                      </a:r>
                    </a:p>
                  </a:txBody>
                  <a:tcPr/>
                </a:tc>
                <a:extLst>
                  <a:ext uri="{0D108BD9-81ED-4DB2-BD59-A6C34878D82A}">
                    <a16:rowId xmlns:a16="http://schemas.microsoft.com/office/drawing/2014/main" val="248307919"/>
                  </a:ext>
                </a:extLst>
              </a:tr>
              <a:tr h="1095791">
                <a:tc>
                  <a:txBody>
                    <a:bodyPr/>
                    <a:lstStyle/>
                    <a:p>
                      <a:pPr algn="l"/>
                      <a:r>
                        <a:rPr lang="en-ZA" i="1">
                          <a:latin typeface="Arial" panose="020B0604020202020204" pitchFamily="34" charset="0"/>
                          <a:cs typeface="Arial" panose="020B0604020202020204" pitchFamily="34" charset="0"/>
                        </a:rPr>
                        <a:t>Landing page to make the web application feel more dynamic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i="1">
                          <a:latin typeface="Arial" panose="020B0604020202020204" pitchFamily="34" charset="0"/>
                          <a:cs typeface="Arial" panose="020B0604020202020204" pitchFamily="34" charset="0"/>
                        </a:rPr>
                        <a:t>Not proposed due to focus on core features </a:t>
                      </a:r>
                    </a:p>
                    <a:p>
                      <a:pPr algn="l"/>
                      <a:endParaRPr lang="en-ZA" i="1">
                        <a:latin typeface="Arial" panose="020B0604020202020204" pitchFamily="34" charset="0"/>
                        <a:cs typeface="Arial" panose="020B0604020202020204" pitchFamily="34" charset="0"/>
                      </a:endParaRPr>
                    </a:p>
                  </a:txBody>
                  <a:tcPr/>
                </a:tc>
                <a:tc>
                  <a:txBody>
                    <a:bodyPr/>
                    <a:lstStyle/>
                    <a:p>
                      <a:pPr algn="l"/>
                      <a:r>
                        <a:rPr lang="en-ZA" i="1">
                          <a:latin typeface="Arial" panose="020B0604020202020204" pitchFamily="34" charset="0"/>
                          <a:cs typeface="Arial" panose="020B0604020202020204" pitchFamily="34" charset="0"/>
                        </a:rPr>
                        <a:t>Beautiful landing page that explains why users should choose Study-Jar</a:t>
                      </a:r>
                    </a:p>
                  </a:txBody>
                  <a:tcPr/>
                </a:tc>
                <a:extLst>
                  <a:ext uri="{0D108BD9-81ED-4DB2-BD59-A6C34878D82A}">
                    <a16:rowId xmlns:a16="http://schemas.microsoft.com/office/drawing/2014/main" val="2104928429"/>
                  </a:ext>
                </a:extLst>
              </a:tr>
            </a:tbl>
          </a:graphicData>
        </a:graphic>
      </p:graphicFrame>
      <p:pic>
        <p:nvPicPr>
          <p:cNvPr id="7" name="Audio 6">
            <a:hlinkClick r:id="" action="ppaction://media"/>
            <a:extLst>
              <a:ext uri="{FF2B5EF4-FFF2-40B4-BE49-F238E27FC236}">
                <a16:creationId xmlns:a16="http://schemas.microsoft.com/office/drawing/2014/main" id="{CCC4DD68-0355-C160-32E7-6143E465D6F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54969311"/>
      </p:ext>
    </p:extLst>
  </p:cSld>
  <p:clrMapOvr>
    <a:masterClrMapping/>
  </p:clrMapOvr>
  <mc:AlternateContent xmlns:mc="http://schemas.openxmlformats.org/markup-compatibility/2006" xmlns:p14="http://schemas.microsoft.com/office/powerpoint/2010/main">
    <mc:Choice Requires="p14">
      <p:transition spd="slow" p14:dur="2000" advTm="7854"/>
    </mc:Choice>
    <mc:Fallback xmlns="">
      <p:transition spd="slow" advTm="7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60B770E-507E-4361-9D91-5007702BFC32}"/>
              </a:ext>
            </a:extLst>
          </p:cNvPr>
          <p:cNvSpPr>
            <a:spLocks noGrp="1"/>
          </p:cNvSpPr>
          <p:nvPr>
            <p:ph type="title" idx="4294967295"/>
          </p:nvPr>
        </p:nvSpPr>
        <p:spPr>
          <a:xfrm>
            <a:off x="647700" y="3930649"/>
            <a:ext cx="5372100" cy="28575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a:t>Function:</a:t>
            </a:r>
            <a:br>
              <a:rPr lang="en-US" sz="2400"/>
            </a:br>
            <a:r>
              <a:rPr lang="en-US" sz="2400"/>
              <a:t>Allows users to switch the web application back to Light Mode.</a:t>
            </a:r>
            <a:br>
              <a:rPr lang="en-US" sz="2400"/>
            </a:br>
            <a:br>
              <a:rPr lang="en-US" sz="2400"/>
            </a:br>
            <a:r>
              <a:rPr lang="en-US" sz="2400"/>
              <a:t>Light Mode is ideal for bright or well-lit environments, where dark themes may be harder to see. </a:t>
            </a:r>
            <a:endParaRPr kumimoji="0" lang="en-US" sz="2400" b="1" i="0" u="none" strike="noStrike" kern="1200" cap="none" spc="0" normalizeH="0" baseline="0">
              <a:ln>
                <a:noFill/>
              </a:ln>
              <a:solidFill>
                <a:schemeClr val="tx1"/>
              </a:solidFill>
              <a:effectLst/>
              <a:uLnTx/>
              <a:uFillTx/>
              <a:latin typeface="+mj-lt"/>
              <a:ea typeface="+mn-ea"/>
              <a:cs typeface="+mn-cs"/>
            </a:endParaRPr>
          </a:p>
        </p:txBody>
      </p:sp>
      <p:sp>
        <p:nvSpPr>
          <p:cNvPr id="11" name="Text Placeholder 10">
            <a:extLst>
              <a:ext uri="{FF2B5EF4-FFF2-40B4-BE49-F238E27FC236}">
                <a16:creationId xmlns:a16="http://schemas.microsoft.com/office/drawing/2014/main" id="{C6BEE08E-D5C0-42E2-AB73-7CCC07B72E39}"/>
              </a:ext>
            </a:extLst>
          </p:cNvPr>
          <p:cNvSpPr>
            <a:spLocks noGrp="1"/>
          </p:cNvSpPr>
          <p:nvPr>
            <p:ph type="body" sz="quarter" idx="16"/>
          </p:nvPr>
        </p:nvSpPr>
        <p:spPr>
          <a:xfrm>
            <a:off x="6307016" y="175845"/>
            <a:ext cx="5511922" cy="2278429"/>
          </a:xfrm>
        </p:spPr>
        <p:txBody>
          <a:bodyPr/>
          <a:lstStyle/>
          <a:p>
            <a:r>
              <a:rPr lang="en-US"/>
              <a:t>Function:</a:t>
            </a:r>
            <a:br>
              <a:rPr lang="en-US"/>
            </a:br>
            <a:r>
              <a:rPr lang="en-US"/>
              <a:t>Allows users to switch the web application to Dark Mode.</a:t>
            </a:r>
          </a:p>
          <a:p>
            <a:r>
              <a:rPr lang="en-US"/>
              <a:t>Dark Mode provides a more comfortable viewing experience in low-light environments, reduces eye strain.</a:t>
            </a:r>
          </a:p>
        </p:txBody>
      </p:sp>
      <p:sp>
        <p:nvSpPr>
          <p:cNvPr id="3" name="Slide Number Placeholder 2">
            <a:extLst>
              <a:ext uri="{FF2B5EF4-FFF2-40B4-BE49-F238E27FC236}">
                <a16:creationId xmlns:a16="http://schemas.microsoft.com/office/drawing/2014/main" id="{8D0BEB88-12D3-41F1-B6BA-706EF7480FD3}"/>
              </a:ext>
            </a:extLst>
          </p:cNvPr>
          <p:cNvSpPr>
            <a:spLocks noGrp="1"/>
          </p:cNvSpPr>
          <p:nvPr>
            <p:ph type="sldNum" sz="quarter" idx="4294967295"/>
          </p:nvPr>
        </p:nvSpPr>
        <p:spPr>
          <a:xfrm>
            <a:off x="11818938" y="6581775"/>
            <a:ext cx="373062" cy="206375"/>
          </a:xfrm>
        </p:spPr>
        <p:txBody>
          <a:bodyPr/>
          <a:lstStyle/>
          <a:p>
            <a:fld id="{03DC2DEF-D2FE-4B45-ABA4-9F153FD1C98A}" type="slidenum">
              <a:rPr lang="en-US" smtClean="0"/>
              <a:t>7</a:t>
            </a:fld>
            <a:endParaRPr lang="en-US"/>
          </a:p>
        </p:txBody>
      </p:sp>
      <p:pic>
        <p:nvPicPr>
          <p:cNvPr id="12" name="Picture Placeholder 11" descr="A screenshot of a computer&#10;&#10;AI-generated content may be incorrect.">
            <a:extLst>
              <a:ext uri="{FF2B5EF4-FFF2-40B4-BE49-F238E27FC236}">
                <a16:creationId xmlns:a16="http://schemas.microsoft.com/office/drawing/2014/main" id="{9022A716-418D-E0EC-05C4-B84A5EF9F62E}"/>
              </a:ext>
            </a:extLst>
          </p:cNvPr>
          <p:cNvPicPr>
            <a:picLocks noGrp="1" noChangeAspect="1"/>
          </p:cNvPicPr>
          <p:nvPr>
            <p:ph type="pic" sz="quarter" idx="13"/>
          </p:nvPr>
        </p:nvPicPr>
        <p:blipFill>
          <a:blip r:embed="rId4"/>
          <a:srcRect l="815" r="-50"/>
          <a:stretch>
            <a:fillRect/>
          </a:stretch>
        </p:blipFill>
        <p:spPr>
          <a:xfrm>
            <a:off x="336884" y="571501"/>
            <a:ext cx="5372097" cy="2857500"/>
          </a:xfrm>
        </p:spPr>
      </p:pic>
      <p:pic>
        <p:nvPicPr>
          <p:cNvPr id="18" name="Picture Placeholder 17" descr="A screenshot of a computer&#10;&#10;AI-generated content may be incorrect.">
            <a:extLst>
              <a:ext uri="{FF2B5EF4-FFF2-40B4-BE49-F238E27FC236}">
                <a16:creationId xmlns:a16="http://schemas.microsoft.com/office/drawing/2014/main" id="{B042DCE9-AD0D-4212-B8C8-7B8350CECDF0}"/>
              </a:ext>
            </a:extLst>
          </p:cNvPr>
          <p:cNvPicPr>
            <a:picLocks noGrp="1" noChangeAspect="1"/>
          </p:cNvPicPr>
          <p:nvPr>
            <p:ph type="pic" sz="quarter" idx="14"/>
          </p:nvPr>
        </p:nvPicPr>
        <p:blipFill>
          <a:blip r:embed="rId5"/>
          <a:srcRect l="1127" t="1976" r="681" b="-1976"/>
          <a:stretch>
            <a:fillRect/>
          </a:stretch>
        </p:blipFill>
        <p:spPr>
          <a:xfrm>
            <a:off x="6621296" y="3009263"/>
            <a:ext cx="5197642" cy="3017522"/>
          </a:xfrm>
        </p:spPr>
      </p:pic>
      <p:pic>
        <p:nvPicPr>
          <p:cNvPr id="24" name="Audio 23">
            <a:hlinkClick r:id="" action="ppaction://media"/>
            <a:extLst>
              <a:ext uri="{FF2B5EF4-FFF2-40B4-BE49-F238E27FC236}">
                <a16:creationId xmlns:a16="http://schemas.microsoft.com/office/drawing/2014/main" id="{9DADBD65-6E0E-D62B-9366-98263DC51A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49670743"/>
      </p:ext>
    </p:extLst>
  </p:cSld>
  <p:clrMapOvr>
    <a:masterClrMapping/>
  </p:clrMapOvr>
  <mc:AlternateContent xmlns:mc="http://schemas.openxmlformats.org/markup-compatibility/2006" xmlns:p14="http://schemas.microsoft.com/office/powerpoint/2010/main">
    <mc:Choice Requires="p14">
      <p:transition spd="slow" p14:dur="2000" advTm="1171"/>
    </mc:Choice>
    <mc:Fallback xmlns="">
      <p:transition spd="slow" advTm="1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51932C-7145-4FBD-B81D-9ADC42401B87}"/>
              </a:ext>
            </a:extLst>
          </p:cNvPr>
          <p:cNvSpPr>
            <a:spLocks noGrp="1"/>
          </p:cNvSpPr>
          <p:nvPr>
            <p:ph type="title"/>
          </p:nvPr>
        </p:nvSpPr>
        <p:spPr/>
        <p:txBody>
          <a:bodyPr>
            <a:normAutofit/>
          </a:bodyPr>
          <a:lstStyle/>
          <a:p>
            <a:r>
              <a:rPr lang="en-US"/>
              <a:t>Responsive Design for the Study-Jar web Application</a:t>
            </a:r>
          </a:p>
        </p:txBody>
      </p:sp>
      <p:sp>
        <p:nvSpPr>
          <p:cNvPr id="3" name="Slide Number Placeholder 2">
            <a:extLst>
              <a:ext uri="{FF2B5EF4-FFF2-40B4-BE49-F238E27FC236}">
                <a16:creationId xmlns:a16="http://schemas.microsoft.com/office/drawing/2014/main" id="{774AF259-0EA0-486A-A345-68549DF558C8}"/>
              </a:ext>
            </a:extLst>
          </p:cNvPr>
          <p:cNvSpPr>
            <a:spLocks noGrp="1"/>
          </p:cNvSpPr>
          <p:nvPr>
            <p:ph type="sldNum" sz="quarter" idx="12"/>
          </p:nvPr>
        </p:nvSpPr>
        <p:spPr/>
        <p:txBody>
          <a:bodyPr/>
          <a:lstStyle/>
          <a:p>
            <a:fld id="{03DC2DEF-D2FE-4B45-ABA4-9F153FD1C98A}" type="slidenum">
              <a:rPr lang="en-US" smtClean="0"/>
              <a:t>8</a:t>
            </a:fld>
            <a:endParaRPr lang="en-US"/>
          </a:p>
        </p:txBody>
      </p:sp>
      <p:sp>
        <p:nvSpPr>
          <p:cNvPr id="13" name="Rectangle 12">
            <a:extLst>
              <a:ext uri="{FF2B5EF4-FFF2-40B4-BE49-F238E27FC236}">
                <a16:creationId xmlns:a16="http://schemas.microsoft.com/office/drawing/2014/main" id="{6A92970A-1522-8C79-B30A-587E66089AAA}"/>
              </a:ext>
            </a:extLst>
          </p:cNvPr>
          <p:cNvSpPr/>
          <p:nvPr/>
        </p:nvSpPr>
        <p:spPr>
          <a:xfrm>
            <a:off x="4138245" y="1547447"/>
            <a:ext cx="3903785" cy="45368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5" name="Picture 14" descr="A screenshot of a graph&#10;&#10;AI-generated content may be incorrect.">
            <a:extLst>
              <a:ext uri="{FF2B5EF4-FFF2-40B4-BE49-F238E27FC236}">
                <a16:creationId xmlns:a16="http://schemas.microsoft.com/office/drawing/2014/main" id="{D65EC96D-DB4C-EEAF-5FF8-4655FAE45D1F}"/>
              </a:ext>
            </a:extLst>
          </p:cNvPr>
          <p:cNvPicPr>
            <a:picLocks noChangeAspect="1"/>
          </p:cNvPicPr>
          <p:nvPr/>
        </p:nvPicPr>
        <p:blipFill>
          <a:blip r:embed="rId4"/>
          <a:stretch>
            <a:fillRect/>
          </a:stretch>
        </p:blipFill>
        <p:spPr>
          <a:xfrm>
            <a:off x="371474" y="1401639"/>
            <a:ext cx="4610834" cy="4682637"/>
          </a:xfrm>
          <a:prstGeom prst="rect">
            <a:avLst/>
          </a:prstGeom>
        </p:spPr>
      </p:pic>
      <p:pic>
        <p:nvPicPr>
          <p:cNvPr id="17" name="Picture 16" descr="A screenshot of a graph&#10;&#10;AI-generated content may be incorrect.">
            <a:extLst>
              <a:ext uri="{FF2B5EF4-FFF2-40B4-BE49-F238E27FC236}">
                <a16:creationId xmlns:a16="http://schemas.microsoft.com/office/drawing/2014/main" id="{66807FA0-E9EF-19AC-69AE-C8F5ACA5F79B}"/>
              </a:ext>
            </a:extLst>
          </p:cNvPr>
          <p:cNvPicPr>
            <a:picLocks noChangeAspect="1"/>
          </p:cNvPicPr>
          <p:nvPr/>
        </p:nvPicPr>
        <p:blipFill>
          <a:blip r:embed="rId5"/>
          <a:stretch>
            <a:fillRect/>
          </a:stretch>
        </p:blipFill>
        <p:spPr>
          <a:xfrm>
            <a:off x="5170976" y="1474543"/>
            <a:ext cx="3819525" cy="4682637"/>
          </a:xfrm>
          <a:prstGeom prst="rect">
            <a:avLst/>
          </a:prstGeom>
        </p:spPr>
      </p:pic>
      <p:pic>
        <p:nvPicPr>
          <p:cNvPr id="19" name="Picture 18" descr="A screenshot of a graph&#10;&#10;AI-generated content may be incorrect.">
            <a:extLst>
              <a:ext uri="{FF2B5EF4-FFF2-40B4-BE49-F238E27FC236}">
                <a16:creationId xmlns:a16="http://schemas.microsoft.com/office/drawing/2014/main" id="{7861D0A8-088F-D1F1-24CF-B6AE89969F0E}"/>
              </a:ext>
            </a:extLst>
          </p:cNvPr>
          <p:cNvPicPr>
            <a:picLocks noChangeAspect="1"/>
          </p:cNvPicPr>
          <p:nvPr/>
        </p:nvPicPr>
        <p:blipFill>
          <a:blip r:embed="rId6"/>
          <a:stretch>
            <a:fillRect/>
          </a:stretch>
        </p:blipFill>
        <p:spPr>
          <a:xfrm>
            <a:off x="9472245" y="1547446"/>
            <a:ext cx="2336555" cy="4536829"/>
          </a:xfrm>
          <a:prstGeom prst="rect">
            <a:avLst/>
          </a:prstGeom>
        </p:spPr>
      </p:pic>
      <p:sp>
        <p:nvSpPr>
          <p:cNvPr id="20" name="TextBox 19">
            <a:extLst>
              <a:ext uri="{FF2B5EF4-FFF2-40B4-BE49-F238E27FC236}">
                <a16:creationId xmlns:a16="http://schemas.microsoft.com/office/drawing/2014/main" id="{F0C23232-F991-B0D2-8EF0-1B34198C08BD}"/>
              </a:ext>
            </a:extLst>
          </p:cNvPr>
          <p:cNvSpPr txBox="1"/>
          <p:nvPr/>
        </p:nvSpPr>
        <p:spPr>
          <a:xfrm>
            <a:off x="9204367" y="1032307"/>
            <a:ext cx="2687595" cy="369332"/>
          </a:xfrm>
          <a:prstGeom prst="rect">
            <a:avLst/>
          </a:prstGeom>
          <a:noFill/>
        </p:spPr>
        <p:txBody>
          <a:bodyPr wrap="none" rtlCol="0">
            <a:spAutoFit/>
          </a:bodyPr>
          <a:lstStyle/>
          <a:p>
            <a:r>
              <a:rPr lang="en-ZA"/>
              <a:t>Phone: iPhone 12 Pro Max </a:t>
            </a:r>
          </a:p>
        </p:txBody>
      </p:sp>
      <p:sp>
        <p:nvSpPr>
          <p:cNvPr id="21" name="TextBox 20">
            <a:extLst>
              <a:ext uri="{FF2B5EF4-FFF2-40B4-BE49-F238E27FC236}">
                <a16:creationId xmlns:a16="http://schemas.microsoft.com/office/drawing/2014/main" id="{89D6AFC0-8F2F-A7E3-8E0A-122133426DA2}"/>
              </a:ext>
            </a:extLst>
          </p:cNvPr>
          <p:cNvSpPr txBox="1"/>
          <p:nvPr/>
        </p:nvSpPr>
        <p:spPr>
          <a:xfrm>
            <a:off x="5190627" y="1032307"/>
            <a:ext cx="1617238" cy="369332"/>
          </a:xfrm>
          <a:prstGeom prst="rect">
            <a:avLst/>
          </a:prstGeom>
          <a:noFill/>
        </p:spPr>
        <p:txBody>
          <a:bodyPr wrap="none" rtlCol="0">
            <a:spAutoFit/>
          </a:bodyPr>
          <a:lstStyle/>
          <a:p>
            <a:r>
              <a:rPr lang="en-ZA"/>
              <a:t>Tablet: iPad Pro</a:t>
            </a:r>
          </a:p>
        </p:txBody>
      </p:sp>
      <p:sp>
        <p:nvSpPr>
          <p:cNvPr id="22" name="TextBox 21">
            <a:extLst>
              <a:ext uri="{FF2B5EF4-FFF2-40B4-BE49-F238E27FC236}">
                <a16:creationId xmlns:a16="http://schemas.microsoft.com/office/drawing/2014/main" id="{2A78C84D-890B-CFC8-00B5-BDFFCD4174F2}"/>
              </a:ext>
            </a:extLst>
          </p:cNvPr>
          <p:cNvSpPr txBox="1"/>
          <p:nvPr/>
        </p:nvSpPr>
        <p:spPr>
          <a:xfrm>
            <a:off x="1040158" y="1008128"/>
            <a:ext cx="2700226" cy="369332"/>
          </a:xfrm>
          <a:prstGeom prst="rect">
            <a:avLst/>
          </a:prstGeom>
          <a:noFill/>
        </p:spPr>
        <p:txBody>
          <a:bodyPr wrap="none" rtlCol="0">
            <a:spAutoFit/>
          </a:bodyPr>
          <a:lstStyle/>
          <a:p>
            <a:r>
              <a:rPr lang="en-ZA"/>
              <a:t>Desktop: Isus Intel Celeron </a:t>
            </a:r>
          </a:p>
        </p:txBody>
      </p:sp>
      <p:pic>
        <p:nvPicPr>
          <p:cNvPr id="27" name="Audio 26">
            <a:hlinkClick r:id="" action="ppaction://media"/>
            <a:extLst>
              <a:ext uri="{FF2B5EF4-FFF2-40B4-BE49-F238E27FC236}">
                <a16:creationId xmlns:a16="http://schemas.microsoft.com/office/drawing/2014/main" id="{B4FC1071-C93E-F44B-4FC2-9230FE344F4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2389936"/>
      </p:ext>
    </p:extLst>
  </p:cSld>
  <p:clrMapOvr>
    <a:masterClrMapping/>
  </p:clrMapOvr>
  <mc:AlternateContent xmlns:mc="http://schemas.openxmlformats.org/markup-compatibility/2006" xmlns:p14="http://schemas.microsoft.com/office/powerpoint/2010/main">
    <mc:Choice Requires="p14">
      <p:transition spd="slow" p14:dur="2000" advTm="1845"/>
    </mc:Choice>
    <mc:Fallback xmlns="">
      <p:transition spd="slow" advTm="1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F05C2-DBEC-3C7D-6935-D209D028D123}"/>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090F9C1-F41B-FA9C-FD05-A5A06506F42A}"/>
              </a:ext>
            </a:extLst>
          </p:cNvPr>
          <p:cNvSpPr txBox="1"/>
          <p:nvPr/>
        </p:nvSpPr>
        <p:spPr>
          <a:xfrm>
            <a:off x="6482862" y="549519"/>
            <a:ext cx="4818184" cy="5355312"/>
          </a:xfrm>
          <a:prstGeom prst="rect">
            <a:avLst/>
          </a:prstGeom>
          <a:noFill/>
        </p:spPr>
        <p:txBody>
          <a:bodyPr wrap="square" rtlCol="0">
            <a:spAutoFit/>
          </a:bodyPr>
          <a:lstStyle/>
          <a:p>
            <a:r>
              <a:rPr lang="en-US" b="1">
                <a:solidFill>
                  <a:schemeClr val="bg1"/>
                </a:solidFill>
                <a:latin typeface="Arial" panose="020B0604020202020204" pitchFamily="34" charset="0"/>
                <a:cs typeface="Arial" panose="020B0604020202020204" pitchFamily="34" charset="0"/>
              </a:rPr>
              <a:t>This screenshot highlights the Study Analytics section of Study-Jar.</a:t>
            </a:r>
          </a:p>
          <a:p>
            <a:endParaRPr lang="en-US" b="1">
              <a:solidFill>
                <a:schemeClr val="bg1"/>
              </a:solidFill>
              <a:latin typeface="Arial" panose="020B0604020202020204" pitchFamily="34" charset="0"/>
              <a:cs typeface="Arial" panose="020B0604020202020204" pitchFamily="34" charset="0"/>
            </a:endParaRPr>
          </a:p>
          <a:p>
            <a:r>
              <a:rPr lang="en-US" b="1">
                <a:solidFill>
                  <a:schemeClr val="bg1"/>
                </a:solidFill>
                <a:latin typeface="Arial" panose="020B0604020202020204" pitchFamily="34" charset="0"/>
                <a:cs typeface="Arial" panose="020B0604020202020204" pitchFamily="34" charset="0"/>
              </a:rPr>
              <a:t>which provides users with a detailed overview of their study performance.</a:t>
            </a:r>
          </a:p>
          <a:p>
            <a:r>
              <a:rPr lang="en-US" b="1">
                <a:solidFill>
                  <a:schemeClr val="bg1"/>
                </a:solidFill>
                <a:latin typeface="Arial" panose="020B0604020202020204" pitchFamily="34" charset="0"/>
                <a:cs typeface="Arial" panose="020B0604020202020204" pitchFamily="34" charset="0"/>
              </a:rPr>
              <a:t>At the top, users can view their total study time broken down by month and week, offering insights into both long-term and short-term study habits.</a:t>
            </a:r>
          </a:p>
          <a:p>
            <a:r>
              <a:rPr lang="en-US" b="1">
                <a:solidFill>
                  <a:schemeClr val="bg1"/>
                </a:solidFill>
                <a:latin typeface="Arial" panose="020B0604020202020204" pitchFamily="34" charset="0"/>
                <a:cs typeface="Arial" panose="020B0604020202020204" pitchFamily="34" charset="0"/>
              </a:rPr>
              <a:t>It also displays the user’s longest study streak, which tracks the highest number of consecutive days studied — encouraging consistency and discipline.</a:t>
            </a:r>
          </a:p>
          <a:p>
            <a:r>
              <a:rPr lang="en-US" b="1">
                <a:solidFill>
                  <a:schemeClr val="bg1"/>
                </a:solidFill>
                <a:latin typeface="Arial" panose="020B0604020202020204" pitchFamily="34" charset="0"/>
                <a:cs typeface="Arial" panose="020B0604020202020204" pitchFamily="34" charset="0"/>
              </a:rPr>
              <a:t>Lastly, the section shows the total number of gems earned. These gems represent the total number of study sessions completed, serving as a motivational reward system to help users stay engaged and track their achievements over time.</a:t>
            </a:r>
          </a:p>
        </p:txBody>
      </p:sp>
      <p:pic>
        <p:nvPicPr>
          <p:cNvPr id="3" name="Picture 2" descr="A screenshot of a computer&#10;&#10;AI-generated content may be incorrect.">
            <a:extLst>
              <a:ext uri="{FF2B5EF4-FFF2-40B4-BE49-F238E27FC236}">
                <a16:creationId xmlns:a16="http://schemas.microsoft.com/office/drawing/2014/main" id="{6F28C2B8-9730-606F-36FA-45CA860E86D1}"/>
              </a:ext>
            </a:extLst>
          </p:cNvPr>
          <p:cNvPicPr>
            <a:picLocks noChangeAspect="1"/>
          </p:cNvPicPr>
          <p:nvPr/>
        </p:nvPicPr>
        <p:blipFill>
          <a:blip r:embed="rId2"/>
          <a:stretch>
            <a:fillRect/>
          </a:stretch>
        </p:blipFill>
        <p:spPr>
          <a:xfrm>
            <a:off x="591648" y="549519"/>
            <a:ext cx="4818184" cy="3201866"/>
          </a:xfrm>
          <a:prstGeom prst="rect">
            <a:avLst/>
          </a:prstGeom>
        </p:spPr>
      </p:pic>
    </p:spTree>
    <p:extLst>
      <p:ext uri="{BB962C8B-B14F-4D97-AF65-F5344CB8AC3E}">
        <p14:creationId xmlns:p14="http://schemas.microsoft.com/office/powerpoint/2010/main" val="3480413059"/>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TotalTime>
  <Words>722</Words>
  <Application>Microsoft Office PowerPoint</Application>
  <PresentationFormat>Widescreen</PresentationFormat>
  <Paragraphs>74</Paragraphs>
  <Slides>11</Slides>
  <Notes>1</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Project : Java and Web Development </vt:lpstr>
      <vt:lpstr>Phase 2: Development Phase</vt:lpstr>
      <vt:lpstr>What is the purpose of Study-Jar ?</vt:lpstr>
      <vt:lpstr>Architecture : Container Diagram Of C4 Model </vt:lpstr>
      <vt:lpstr>Tech Stack for Study-Jar</vt:lpstr>
      <vt:lpstr>Changes to my proposal </vt:lpstr>
      <vt:lpstr>Function: Allows users to switch the web application back to Light Mode.  Light Mode is ideal for bright or well-lit environments, where dark themes may be harder to see. </vt:lpstr>
      <vt:lpstr>Responsive Design for the Study-Jar web Application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Matimu ngobeni</dc:creator>
  <cp:lastModifiedBy>Matimu ngobeni</cp:lastModifiedBy>
  <cp:revision>3</cp:revision>
  <dcterms:created xsi:type="dcterms:W3CDTF">2025-06-16T18:07:58Z</dcterms:created>
  <dcterms:modified xsi:type="dcterms:W3CDTF">2025-06-30T09:44:40Z</dcterms:modified>
</cp:coreProperties>
</file>